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7559675" cx="10691800"/>
  <p:notesSz cx="6858000" cy="9144000"/>
  <p:embeddedFontLst>
    <p:embeddedFont>
      <p:font typeface="Lemon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000000"/>
          </p15:clr>
        </p15:guide>
        <p15:guide id="2" pos="3367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3" roundtripDataSignature="AMtx7mgS8szmPN4Xw+kgH8y1agEkkqLD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font" Target="fonts/Lemon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l-G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4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5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6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ιαφάνεια τίτλου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Κατακόρυφο κείμενο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2947634" y="-200159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ατακόρυφος τίτλος και Κείμενο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 rot="5400000">
            <a:off x="5600802" y="2453009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περιεχόμενο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φαλίδα ενότητας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ύο περιεχόμενα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Σύγκριση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Μόνο τίτλο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νό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Περιεχόμενο με λεζάντα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Εικόνα με λεζάντα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5.png"/><Relationship Id="rId5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8B8D5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0691813" cy="1676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41884" y="1800553"/>
            <a:ext cx="1216278" cy="101195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1290823" y="2929213"/>
            <a:ext cx="21184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l-G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Ειδικά Ευχαριστήρια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631560" y="3415246"/>
            <a:ext cx="3616118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Παιδαγωγική Ομάδα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Εκπαιδευτικών Οδηγών 2019-2020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Εκλεκτά Μέλη του ΙΔΜΕ (2019)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rgbClr val="BFEEE3"/>
                </a:solidFill>
                <a:latin typeface="Calibri"/>
                <a:ea typeface="Calibri"/>
                <a:cs typeface="Calibri"/>
                <a:sym typeface="Calibri"/>
              </a:rPr>
              <a:t>Εκλεκτά Μέλη της ΕΕΠΕΚ (2020)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Την Πρόεδρο της Παιδαγωγικής Ομάδας του Φεστιβάλ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κα ΜΠΑΣΙΑ ΑΜΑΛΙΑ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Εθελοντές Εκπροσώπους ανά Πόλη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Μαρματάκη Αρετή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ΧΑΝΙΑ</a:t>
            </a:r>
            <a:endParaRPr b="1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Πετρίδου Βαρβάρα 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ΑΘΗΝΑ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Γιατράκος Γιάννης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ΝΑΥΠΛΙΟ</a:t>
            </a:r>
            <a:endParaRPr b="1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Λιόλιος Γιάννης 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ΠΡΕΒΕΖΑ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Παππά Μυράντα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ΟΛΥΜΠΟΣ</a:t>
            </a:r>
            <a:endParaRPr b="1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Τομπούλογου Γιάννης 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ΘΕΣΣΑΛΟΝΙΚΗ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Πατήρ Παντελεήμων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ΘΑΣΟΣ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Κυνδελέρου Δάφνη 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ΜΑΡΩΝΕΙΑ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Λοϊζίδου Λάουρα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ΧΙΟΣ</a:t>
            </a:r>
            <a:endParaRPr b="1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16261" y="2232497"/>
            <a:ext cx="2458821" cy="347211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" name="Google Shape;93;p1"/>
          <p:cNvCxnSpPr/>
          <p:nvPr/>
        </p:nvCxnSpPr>
        <p:spPr>
          <a:xfrm>
            <a:off x="5548745" y="2556164"/>
            <a:ext cx="0" cy="361603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4" name="Google Shape;94;p1"/>
          <p:cNvSpPr txBox="1"/>
          <p:nvPr/>
        </p:nvSpPr>
        <p:spPr>
          <a:xfrm>
            <a:off x="5660742" y="5959606"/>
            <a:ext cx="4954754" cy="1169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23.09 - 03.10  2021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9ο Πανελλήνιο Φεστιβάλ Ενταξιακής Κουλτούρας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Η Νεολαία μας, παρουσιάζει τη δική της οπτική για τη σύγχρονη</a:t>
            </a:r>
            <a:br>
              <a:rPr lang="el-G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Επανάσταση του ‘21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300">
                <a:solidFill>
                  <a:srgbClr val="BFEEE3"/>
                </a:solidFill>
                <a:latin typeface="Calibri"/>
                <a:ea typeface="Calibri"/>
                <a:cs typeface="Calibri"/>
                <a:sym typeface="Calibri"/>
              </a:rPr>
              <a:t>ΕΛΕΥΘΕΡΙΑ -ΙΣΕΣ ΕΥΚΑΙΡΙΕΣ ΓΙΑ ΟΛΟΥΣ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8B8D5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-17730"/>
            <a:ext cx="10691813" cy="1676151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"/>
          <p:cNvSpPr txBox="1"/>
          <p:nvPr/>
        </p:nvSpPr>
        <p:spPr>
          <a:xfrm>
            <a:off x="1843988" y="1718534"/>
            <a:ext cx="1856598" cy="338554"/>
          </a:xfrm>
          <a:prstGeom prst="rect">
            <a:avLst/>
          </a:prstGeom>
          <a:solidFill>
            <a:srgbClr val="12738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23 Σεπτεμβρίου 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ΧΑΝΙΑ</a:t>
            </a:r>
            <a:endParaRPr/>
          </a:p>
        </p:txBody>
      </p:sp>
      <p:cxnSp>
        <p:nvCxnSpPr>
          <p:cNvPr id="102" name="Google Shape;102;p2"/>
          <p:cNvCxnSpPr/>
          <p:nvPr/>
        </p:nvCxnSpPr>
        <p:spPr>
          <a:xfrm>
            <a:off x="5505477" y="2756500"/>
            <a:ext cx="0" cy="361603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3" name="Google Shape;103;p2"/>
          <p:cNvSpPr txBox="1"/>
          <p:nvPr/>
        </p:nvSpPr>
        <p:spPr>
          <a:xfrm>
            <a:off x="57150" y="1929004"/>
            <a:ext cx="5481803" cy="5719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8:00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 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Ανάρτηση Αφιερώματος και δημιουργία Φόρουμ για τη συμβολή της πόλης ΧΑΝΙΩΝ στην Επανάσταση του 1821 </a:t>
            </a: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Ζυγούρας Στέλιος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Εκπαιδευτικός/ Ερευνητής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9:00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 Ιερός Ναός Κοιμήσεως της Θεοτόκου Καλαμίου – Μεγάλων Χωραφίων, έναντι Ιντζεδίν 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</a:t>
            </a:r>
            <a: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Θεία Λειτουργία Εφημέριος: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Πρωτ. Παπαδάκης Στυλιανός (ΠΕ)</a:t>
            </a:r>
            <a:endParaRPr baseline="-25000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9:30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 ΙΤΖΕΔΙΝ </a:t>
            </a:r>
            <a: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Ιτζεδίν στο Πέρασμα του Χρόνου – Ιστορία – Αναμνήσεις</a:t>
            </a:r>
            <a:r>
              <a:rPr b="1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</a:t>
            </a: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Μπασιά Αμαλία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Σωματείο ΑμΕΑ Χανίων</a:t>
            </a:r>
            <a:endParaRPr baseline="-25000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 ΙΤΖΕΔΙΝ 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Υπάρχουσα κατάσταση – Το Χρέος της Πολιτείας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Καλαϊτζάκη Ειρήνη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Εκπαιδευτικός Δ/θμιας Εκπ/σης</a:t>
            </a:r>
            <a:endParaRPr baseline="-25000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18:00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 Σπλάντζια - Πνευματικό Κέντρο Χανίων     </a:t>
            </a:r>
            <a:r>
              <a:rPr b="1" lang="el-GR" sz="1800">
                <a:solidFill>
                  <a:srgbClr val="BFEEE3"/>
                </a:solidFill>
                <a:latin typeface="Calibri"/>
                <a:ea typeface="Calibri"/>
                <a:cs typeface="Calibri"/>
                <a:sym typeface="Calibri"/>
              </a:rPr>
              <a:t>Χαιρετισμοί</a:t>
            </a:r>
            <a:endParaRPr b="1" sz="1800">
              <a:solidFill>
                <a:srgbClr val="BFEEE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Αν</a:t>
            </a: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τιπεριφέρεια Χανίων, Περιφέρεια Κρήτης, Δήμος Χανίων, Σωματείο ΑμΕΑ Χανίων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ΑΝΑΡΤΗΣΗ ΤΟΠΙΚΟΥ ΧΑΡΤΗ ΠΟΛΙΤΙΣΤΙΚΩΝ ΔΙΑΔΡΟΜΩΝ με θέμα την ΕΛΕΥΘΕΡΙΑ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18:30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 Κοινότητα Facebook DHIAfest  </a:t>
            </a:r>
            <a: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Τοπόσημα Ελευθερίας κατά την Τουρκοκρατία στην Πόλη των Χανίων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Σημαντηράκη Ζαχαρένια</a:t>
            </a:r>
            <a:r>
              <a:rPr baseline="-25000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Ειδική Συνεργάτις των Γενικών Αρχείων Κράτους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20:00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ΖΟΟΜ Μeeting ID:  </a:t>
            </a:r>
            <a:r>
              <a:rPr b="1" lang="el-GR" sz="1400">
                <a:solidFill>
                  <a:srgbClr val="BFEEE3"/>
                </a:solidFill>
                <a:latin typeface="Lemon"/>
                <a:ea typeface="Lemon"/>
                <a:cs typeface="Lemon"/>
                <a:sym typeface="Lemon"/>
              </a:rPr>
              <a:t>946 5614 5772</a:t>
            </a:r>
            <a:endParaRPr b="1" sz="1400">
              <a:solidFill>
                <a:srgbClr val="BFEEE3"/>
              </a:solidFill>
              <a:latin typeface="Lemon"/>
              <a:ea typeface="Lemon"/>
              <a:cs typeface="Lemon"/>
              <a:sym typeface="Lem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Επιμορφωτική Συνάντηση Νεολαίας </a:t>
            </a: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Επαγγελματική Εκπαίδευση και Κατάρτιση Ατόμων με λιγότερες Ευκαιρίες: πριν, κατά και μετά τις σπουδές. Τι προσφέρει η Κοινωνία;</a:t>
            </a:r>
            <a:endParaRPr b="1" sz="11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Ομιλητές: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Καλφάκη Μαρία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Εκπαιδευτικός Ειδικευμένη στη Συμβουλευτική και τον Επαγγελματικό Προσανατολισμό </a:t>
            </a:r>
            <a:r>
              <a:rPr b="1" baseline="-25000" lang="el-GR" sz="11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Επαγγελματική Εκπαίδευση</a:t>
            </a:r>
            <a:r>
              <a:rPr b="1" lang="el-GR" sz="11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baseline="-25000" lang="el-GR" sz="11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και Κατάρτιση Ατόμων με λιγότερες Ευκαιρίες στη Δευτεροβάθμια &amp; Μεταδευτεροβάθμια Εκπαίδευση</a:t>
            </a:r>
            <a:endParaRPr b="1" baseline="-25000" sz="1100">
              <a:solidFill>
                <a:srgbClr val="1273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Μαστροκούκου Σοφία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Μεταδιδακτορική Φοιτήτρια Πανεπιστημίου Τορίνου, Υπεύθυνη Στρατηγικού Σχεδιασμού Προγράμματος ΠΡΟΣΒΑΣΙΜΟΤΗΤΑ Πανεπιστημίου Πειραιώς </a:t>
            </a:r>
            <a:r>
              <a:rPr b="1" baseline="-25000" lang="el-GR" sz="11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Πρόγραμμα Προσβασιμότητα, Πανεπιστήμιο Πειραιώς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Γεωργόπουλος Β. Νικόλαος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Πρόεδρος Τμήματος Τουριστικών Σπουδών Πανεπιστημίου Πειραιώς, Αναπλ.</a:t>
            </a:r>
            <a: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Διευθυντής Μεταπτ. Προγρ. Σπουδών στη Διοίκηση Επιχειρήσεων, Καθηγητής Στρατηγικού Μάνατζμεντ, Τμήμα Οργάνωσης Διοίκησης Επιχειρήσεων, Δ/ντης Κέντρου Έρευνας, Δια Βίου Μάθησης και Επιστ. Υπεύθυνος Γραφείου Διασύνδεσης Πανεπιστημίου Πειραιώς</a:t>
            </a:r>
            <a:r>
              <a:rPr baseline="-25000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baseline="-25000" lang="el-GR" sz="11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Πρόγραμμα Προσβασιμότητα, Πανεπιστήμιο Πειραιώς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Παρτσινέβελος Παναγιώτης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Αναπλ. Καθηγητής Σχολής Μηχανικών Ορυκτών Πόρων Πολυτεχνείου Κρήτης, Διευθύνων του </a:t>
            </a:r>
            <a:r>
              <a:rPr b="1"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Senselab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baseline="-25000" lang="el-GR" sz="11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Καινοτόμες Εφαρμογές για ΑμΕΑ, Πολυτεχνείο Κρήτης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Τσιμητάκη Μαρία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Υπεύθυνη Γραφείου.Ειδικών Κοινωνικών Ομάδων ΟΑΕΔ </a:t>
            </a:r>
            <a:r>
              <a:rPr b="1" baseline="-25000" lang="el-GR" sz="11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Ευκαιρίες Επαγγελματικής Αποκαταστασης ΑμΕΑ</a:t>
            </a:r>
            <a:endParaRPr b="1" baseline="-25000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7444688" y="1778483"/>
            <a:ext cx="1707519" cy="338554"/>
          </a:xfrm>
          <a:prstGeom prst="rect">
            <a:avLst/>
          </a:prstGeom>
          <a:solidFill>
            <a:srgbClr val="12738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24 Σεπτεμβρίου 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ΧΙΟΣ</a:t>
            </a:r>
            <a:endParaRPr/>
          </a:p>
        </p:txBody>
      </p:sp>
      <p:sp>
        <p:nvSpPr>
          <p:cNvPr id="105" name="Google Shape;105;p2"/>
          <p:cNvSpPr txBox="1"/>
          <p:nvPr/>
        </p:nvSpPr>
        <p:spPr>
          <a:xfrm>
            <a:off x="5625826" y="2025151"/>
            <a:ext cx="494563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08:00</a:t>
            </a:r>
            <a:r>
              <a:rPr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 </a:t>
            </a:r>
            <a: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Ανάρτηση στην Κοινότητα Αφιερώματος και Δημιουργία Φόρουμ για τη συμβολή της πόλης ΧΙΟΥ στην Ελληνική Επανάσταση του 1821  </a:t>
            </a: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Ζυγούρας Στέλιος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Εκπαιδευτικός/ Ερευνητής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18:00</a:t>
            </a:r>
            <a:r>
              <a:rPr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Ξενάγηση στο Μουσείο Μαστίχας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7444688" y="2934432"/>
            <a:ext cx="1691489" cy="338554"/>
          </a:xfrm>
          <a:prstGeom prst="rect">
            <a:avLst/>
          </a:prstGeom>
          <a:solidFill>
            <a:srgbClr val="12738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25 Σεπτεμβρίου 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ΧΙΟΣ</a:t>
            </a:r>
            <a:endParaRPr/>
          </a:p>
        </p:txBody>
      </p:sp>
      <p:sp>
        <p:nvSpPr>
          <p:cNvPr id="107" name="Google Shape;107;p2"/>
          <p:cNvSpPr txBox="1"/>
          <p:nvPr/>
        </p:nvSpPr>
        <p:spPr>
          <a:xfrm>
            <a:off x="5505477" y="3179791"/>
            <a:ext cx="5186400" cy="4283700"/>
          </a:xfrm>
          <a:prstGeom prst="rect">
            <a:avLst/>
          </a:prstGeom>
          <a:noFill/>
          <a:ln cap="flat" cmpd="sng" w="9525">
            <a:solidFill>
              <a:srgbClr val="FFF2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08:00-14:00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Περίπατοι - 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Ενημέρωση για τις Γεωπολιτιστικές Διαδρομές και Τοπία της Χίου / ΚΠΕ Ομηρούπολης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Πλατεία Βουνακίου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Κάμπος Χίου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Πυργί Χίου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∙"/>
            </a:pPr>
            <a:r>
              <a:rPr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Μεστά Χίου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Κάστρο Χίου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Νέα Μονή Χίου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Δημοτικός Κήπος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17:30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 </a:t>
            </a:r>
            <a:r>
              <a:rPr b="1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Ιστορικό Μονοπάτι της Ελευθερίας και της Ελληνικής Επανάστασης στο νησί της ΧΙΟΥ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Χαβιάρας Νικόλαος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δ.φ., Συντονιστής Φιλολόγων Χίου – Σάμου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18:30</a:t>
            </a:r>
            <a:r>
              <a:rPr b="1" lang="el-GR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| </a:t>
            </a:r>
            <a:r>
              <a:rPr b="1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Συνεντεύξεις</a:t>
            </a:r>
            <a:b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</a:t>
            </a:r>
            <a:r>
              <a:rPr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Βιβλιοθήκη Κοραή</a:t>
            </a:r>
            <a:br>
              <a:rPr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Τομέας Τουρισμού Δήμου Χίου 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18:00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 Κοινότητα Facebook DHIAfest </a:t>
            </a:r>
            <a:r>
              <a:rPr b="1" lang="el-GR" sz="11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ΑΝΑΡΤΗΣΗ ΤΟΠΙΚΟΥ ΧΑΡΤΗ ΠΟΛΙΤΙΣΤΙΚΩΝ ΔΙΑΔΡΟΜΩΝ με θέμα την ΕΛΕΥΘΕΡΙΑ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20:00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ΖΟΟΜ Μeeing ID:  </a:t>
            </a:r>
            <a:r>
              <a:rPr b="1" lang="el-GR" sz="1400">
                <a:solidFill>
                  <a:srgbClr val="BFEEE3"/>
                </a:solidFill>
                <a:latin typeface="Lemon"/>
                <a:ea typeface="Lemon"/>
                <a:cs typeface="Lemon"/>
                <a:sym typeface="Lemon"/>
              </a:rPr>
              <a:t>937 7261 5498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100">
                <a:solidFill>
                  <a:srgbClr val="BFEEE3"/>
                </a:solidFill>
                <a:latin typeface="Calibri"/>
                <a:ea typeface="Calibri"/>
                <a:cs typeface="Calibri"/>
                <a:sym typeface="Calibri"/>
              </a:rPr>
              <a:t>Καλωσόρισμα – Χαιρετισμός από τον Δήμαρχο της πόλης ΧΙΟΥ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Eπιμορφωτική Συνάντηση Νεολαίας </a:t>
            </a: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Επαγγελματική Εκπαίδευση και Κατάρτιση Ατόμων με λιγότερες Ευκαιρίες: πριν, κατά και μετά τις σπουδές. Τι προσφέρει η Κοινωνία; </a:t>
            </a:r>
            <a:r>
              <a:rPr b="1" lang="el-GR" sz="11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Συμμετέχουν στελέχη Δ/θμιας Εκπ/σης, ΟΑΕΔ, Γραφεία Διασύνδεσης, ΜΚΟ</a:t>
            </a:r>
            <a:endParaRPr b="1"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8B8D5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-17730"/>
            <a:ext cx="10691813" cy="167615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3"/>
          <p:cNvSpPr txBox="1"/>
          <p:nvPr/>
        </p:nvSpPr>
        <p:spPr>
          <a:xfrm>
            <a:off x="1843988" y="1741394"/>
            <a:ext cx="1745991" cy="338554"/>
          </a:xfrm>
          <a:prstGeom prst="rect">
            <a:avLst/>
          </a:prstGeom>
          <a:solidFill>
            <a:srgbClr val="12738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26 Σεπτεμβρίου 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ΧΙΟΣ</a:t>
            </a:r>
            <a:r>
              <a:rPr lang="el-G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4" name="Google Shape;114;p3"/>
          <p:cNvCxnSpPr/>
          <p:nvPr/>
        </p:nvCxnSpPr>
        <p:spPr>
          <a:xfrm>
            <a:off x="5505477" y="2756500"/>
            <a:ext cx="0" cy="361603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5" name="Google Shape;115;p3"/>
          <p:cNvSpPr txBox="1"/>
          <p:nvPr/>
        </p:nvSpPr>
        <p:spPr>
          <a:xfrm>
            <a:off x="135082" y="2009483"/>
            <a:ext cx="5351318" cy="5216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rgbClr val="127382"/>
                </a:solidFill>
                <a:latin typeface="Avenir"/>
                <a:ea typeface="Avenir"/>
                <a:cs typeface="Avenir"/>
                <a:sym typeface="Avenir"/>
              </a:rPr>
              <a:t>Πανελλήνιο Συμπόσιο</a:t>
            </a:r>
            <a:endParaRPr b="1" sz="1200">
              <a:solidFill>
                <a:srgbClr val="127382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45720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rgbClr val="127382"/>
                </a:solidFill>
                <a:latin typeface="Avenir"/>
                <a:ea typeface="Avenir"/>
                <a:cs typeface="Avenir"/>
                <a:sym typeface="Avenir"/>
              </a:rPr>
              <a:t> Ο ΡΟΛΟΣ ΤΗΣ ΔΙΑ ΒΙΟΥ ΜΑΘΗΣΗΣ ΚΑΙ ΤΗΣ ΔΙΑΔΟΣΗΣ ΤΗΣ ΝΟΗΜΑΤΙΚΗΣ ΓΛΩΣΣΑΣ ΣΤΗΝ ΠΟΙΟΤΗΤΑ ΖΩΗΣ ΚΩΦΟΥ ΚΑΙ ΒΑΡΗΚΟΟΥ ΠΛΗΘΥΣΜΟΥ</a:t>
            </a:r>
            <a:b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400">
                <a:solidFill>
                  <a:srgbClr val="BFEEE3"/>
                </a:solidFill>
                <a:latin typeface="Lemon"/>
                <a:ea typeface="Lemon"/>
                <a:cs typeface="Lemon"/>
                <a:sym typeface="Lemon"/>
              </a:rPr>
              <a:t>Αίθουσα Δημοτικού Συμβουλίου Χίου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b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09:00</a:t>
            </a:r>
            <a:r>
              <a:rPr b="1" lang="el-GR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Καλωσόρισμα – </a:t>
            </a:r>
            <a:r>
              <a:rPr b="1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Χαιρετισμός από τον Αντιδήμαρχο Πολιτισμού και Κοινωνικής Πρόνοιας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09:15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Δήμος ΧΙΟΥ: και Κοινωνική Πρόνοια: Υποδομές, Υπηρεσίες, Προγράμματα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09:45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 </a:t>
            </a:r>
            <a:r>
              <a:rPr b="1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Χαρτογράφηση ιστορικών γεγονότων του 1821 από τους πολίτες</a:t>
            </a:r>
            <a:b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Δήμου Αθανάσιος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Πρόεδρος Πανελλήνιου Συλλόγου Πτυχιούχων Μηχανικών Γεωπληροφορικής και Τοπογραφίας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10:00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 </a:t>
            </a:r>
            <a:r>
              <a:rPr b="1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Προγράμματα Προσβασιμότητας και Ενταξιακής Κουλτούρας στο Βόρειο Αιγαίο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Λοϊζίδου Λάουρα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Συντονίστρια Εκπαιδευτικού Έργου Αειφορίας Βορείου Αιγαίου</a:t>
            </a:r>
            <a:endParaRPr baseline="-25000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10:45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Εκπαιδευτικός οδηγός 2019 για Άτομα με Διαταραχές Ακοής και Επικοινωνίας ΔΙΑΤΡΟΦΗ, ΑΣΚΗΣΗ &amp; ΠΟΙΟΤΗΤΑ ΖΩΗΣ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Σουπιός Γιάννης, Ανδρουλάκη Νίκη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Ινστιτούτο Διατροφικών Μελετών και Ερευνών</a:t>
            </a:r>
            <a:br>
              <a:rPr baseline="-25000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11:00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Διάλειμμα 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11:15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Οι Εθνικοί Δρυμοί ΠΡΕΣΠΩΝ, ΠΑΡΝΗΘΑΣ, ΠΑΡΝΑΣΣΟΥ, ΠΙΝΔΟΥ, ΟΙΤΗΣ, ΣΑΜΑΡΙΑΣ, ΔΕΛΤΑ ΝΕΣΤΟΥ ΒΙΣΤΩΝΙΔΑΣ ΙΣΜΑΡΙΔΑΣ από εκπροσώπους των Φορέων Διαχείρισης των αντίστοιχων Εθνικών Δρυμών</a:t>
            </a:r>
            <a:b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lang="el-G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5505478" y="1686287"/>
            <a:ext cx="5186336" cy="2990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11:45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Εκπαιδευτικός οδηγός 2020 για Άτομα με Διαταραχές Ακοής και Επικοινωνίας ΔΙΑΔΡΟΜΕΣ &amp; ΜΟΝΟΠΑΤΙΑ στους Εθνικούς Δρυμούς και Γεωπάρκα της Ελλάδος 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b="1" lang="el-GR" sz="11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Εκπαιδευτικός οδηγός 2020 ΕΕΠΕΚ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l-GR" sz="1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Παρουσίαση από τους υπεύθυνους ομάδων εργασίας</a:t>
            </a:r>
            <a:r>
              <a:rPr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Αντωνοπούλου Σοφία, Ζέρβα Αικατερίνη, Ιορδανίδου Μάρθα, Καρολίδου Σωτηρία, Κυνδελέρου Δάφνη, Μαρματάκη Αρετή, Στούμπου Ειρήνη, Δήμου Αθανάσιος </a:t>
            </a:r>
            <a:r>
              <a:rPr lang="el-GR" sz="1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και συνεργάτες: </a:t>
            </a:r>
            <a:r>
              <a:rPr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Ηλιοπούλου Μάρθα, Κολιούσκα Χριστιάνα, Μάνγκου Αναστασία, Μουδατσάκη Ελένη, Παπαδοπούλου Μαρία,  Πετρίδου Χαριτίνη, Φιλιππάκη Αμαλία, ΧαναγιάνΚάρεν.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13:00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Παρουσίαση Πλάνου Εκπαιδευτικού Οδηγού 2021 Πολιτιστικά Μονοπάτια με Τοπωνύμια και Οδόσημα με θέμα την ΕΛΕΥΘΕΡΙΑ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Καβαζίδου Ελένη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Διευθύντρια 4ου Ειδικού Δημοτικού Σχολείου Ανατολικής Θεσ/νίκης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Δήμου Αθανάσιος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Πρόεδρος Πανελλήνιου Συλλόγου Πτυχιούχων Μηχανικών Γεωπληροφορικής και Τοπογραφίας </a:t>
            </a:r>
            <a:b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13:15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Αυτογνωσία και Επαγγελματικός Προσανατολισμός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Τσαπουρνάς Κωνσταντίνος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Υπεύθυνος Επαγγελματικού Προσανατολισμού , Β’ ΚΕΣΥ Δ/θμιας Εκπ/σης Ανατολικής Θεσσαλονίκης </a:t>
            </a:r>
            <a:endParaRPr baseline="-25000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13:30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Συζήτηση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3"/>
          <p:cNvSpPr txBox="1"/>
          <p:nvPr/>
        </p:nvSpPr>
        <p:spPr>
          <a:xfrm>
            <a:off x="6621879" y="4667398"/>
            <a:ext cx="3010761" cy="338554"/>
          </a:xfrm>
          <a:prstGeom prst="rect">
            <a:avLst/>
          </a:prstGeom>
          <a:solidFill>
            <a:srgbClr val="12738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27 Σεπτεμβρίου 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ΜΑΡΩΝΕΙΑ - ΣΑΠΕΣ</a:t>
            </a:r>
            <a:r>
              <a:rPr lang="el-G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 txBox="1"/>
          <p:nvPr/>
        </p:nvSpPr>
        <p:spPr>
          <a:xfrm>
            <a:off x="5524555" y="4987541"/>
            <a:ext cx="5205410" cy="2939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8:00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 </a:t>
            </a:r>
            <a: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Ανάρτηση Αφιερώματος και δημιουργία Φόρουμ για τη συμβολή της πόλης ΜΑΡΩΝΕΙΑΣ - ΣΑΠΩΝ στην Επανάσταση του 1821.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Ζυγούρας Στέλιος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Εκπαιδευτικός/ Ερευνητής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17:30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 - </a:t>
            </a:r>
            <a: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Ιστορικό Μονοπάτι της Ελευθερίας και της Ελληνικής Επανάστασης στη Θράκη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Βόγλη Ελπίδα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Αναπληρώτρια Καθηγήτρια</a:t>
            </a:r>
            <a: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aseline="-25000"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Τμήματος Νεώτερης και Σύγχρονης Ιστορίας, Δημοκρίτειο Πανεπιστήμιο Κρήτης</a:t>
            </a:r>
            <a:endParaRPr baseline="-25000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18:00 </a:t>
            </a:r>
            <a:r>
              <a:rPr b="1" lang="el-GR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</a:t>
            </a:r>
            <a:r>
              <a:rPr b="1" lang="el-GR" sz="11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ΑΝΑΡΤΗΣΗ ΤΟΠΙΚΟΥ ΧΑΡΤΗ ΠΟΛΙΤΙΣΤΙΚΩΝ ΔΙΑΔΡΟΜΩΝ με θέμα την ΕΛΕΥΘΕΡΙΑ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20:00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ΖΟΟΜ Μeeing ID:  </a:t>
            </a:r>
            <a:r>
              <a:rPr b="1" lang="el-GR" sz="1400">
                <a:solidFill>
                  <a:srgbClr val="BFEEE3"/>
                </a:solidFill>
                <a:latin typeface="Lemon"/>
                <a:ea typeface="Lemon"/>
                <a:cs typeface="Lemon"/>
                <a:sym typeface="Lemon"/>
              </a:rPr>
              <a:t>992 4218 2318 </a:t>
            </a:r>
            <a:endParaRPr b="1" sz="1400">
              <a:solidFill>
                <a:srgbClr val="BFEEE3"/>
              </a:solidFill>
              <a:latin typeface="Lemon"/>
              <a:ea typeface="Lemon"/>
              <a:cs typeface="Lemon"/>
              <a:sym typeface="Lem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Eπιμορφωτική Συνάντηση Νεολαίας </a:t>
            </a:r>
            <a:r>
              <a:rPr b="1" lang="el-GR"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Επαγγελματική Εκπαίδευση και Κατάρτιση Ατόμων με λιγότερες Ευκαιρίες: πριν, κατά και μετά τις σπουδές. Τι προσφέρει η Κοινωνία; </a:t>
            </a:r>
            <a:r>
              <a:rPr lang="el-GR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Συμμετέχουν στελέχη Δ/θμιας Εκπ/σης, ΟΑΕΔ, Γραφεία Διασύνδεσης, ΜΚΟ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BFEEE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8B8D5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-17730"/>
            <a:ext cx="10691813" cy="1676151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4"/>
          <p:cNvSpPr txBox="1"/>
          <p:nvPr/>
        </p:nvSpPr>
        <p:spPr>
          <a:xfrm>
            <a:off x="1843988" y="1768878"/>
            <a:ext cx="1896160" cy="338554"/>
          </a:xfrm>
          <a:prstGeom prst="rect">
            <a:avLst/>
          </a:prstGeom>
          <a:solidFill>
            <a:srgbClr val="12738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28 Σεπτεμβρίου 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ΘΑΣΟΣ</a:t>
            </a:r>
            <a:endParaRPr/>
          </a:p>
        </p:txBody>
      </p:sp>
      <p:cxnSp>
        <p:nvCxnSpPr>
          <p:cNvPr id="125" name="Google Shape;125;p4"/>
          <p:cNvCxnSpPr/>
          <p:nvPr/>
        </p:nvCxnSpPr>
        <p:spPr>
          <a:xfrm>
            <a:off x="5505477" y="2756500"/>
            <a:ext cx="0" cy="361603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6" name="Google Shape;126;p4"/>
          <p:cNvSpPr txBox="1"/>
          <p:nvPr/>
        </p:nvSpPr>
        <p:spPr>
          <a:xfrm>
            <a:off x="135082" y="2004451"/>
            <a:ext cx="5351318" cy="29700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8:00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 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Ανάρτηση Αφιερώματος και δημιουργία Φόρουμ για τη συμβολή της πόλης ΘΑΣΟΥ στην Επανάσταση του 1821. </a:t>
            </a:r>
            <a:r>
              <a:rPr b="1" lang="el-GR"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Ζυγούρας Στέλιος </a:t>
            </a:r>
            <a:r>
              <a:rPr baseline="-25000"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Εκπαιδευτικός/ Ερευνητής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17:30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 -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Ιστορικό Μονοπάτι της Ελευθερίας και της Ελληνικής Επανάστασης στη Θάσο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Καβάζης Γεώργιος </a:t>
            </a:r>
            <a:r>
              <a:rPr baseline="-25000"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Διευθ Εκπαιδευτικός – Διευθυντής του 2ου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aseline="-25000"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Δημοτικού Σχολείού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aseline="-25000"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Θάσου</a:t>
            </a:r>
            <a:endParaRPr baseline="-2500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18:00 </a:t>
            </a:r>
            <a:r>
              <a:rPr b="1" lang="el-GR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</a:t>
            </a:r>
            <a:r>
              <a:rPr b="1" lang="el-GR" sz="12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ΑΝΑΡΤΗΣΗ ΤΟΠΙΚΟΥ ΧΑΡΤΗ ΠΟΛΙΤΙΣΤΙΚΩΝ ΔΙΑΔΡΟΜΩΝ με θέμα την ΕΛΕΥΘΕΡΙΑ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20:00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ΖΟΟΜ Μeeing ID:  </a:t>
            </a:r>
            <a:r>
              <a:rPr b="1" lang="el-GR" sz="1600">
                <a:solidFill>
                  <a:srgbClr val="BFEEE3"/>
                </a:solidFill>
                <a:latin typeface="Lemon"/>
                <a:ea typeface="Lemon"/>
                <a:cs typeface="Lemon"/>
                <a:sym typeface="Lemon"/>
              </a:rPr>
              <a:t>976 3315 6521</a:t>
            </a:r>
            <a:endParaRPr b="1" sz="1600">
              <a:solidFill>
                <a:srgbClr val="BFEEE3"/>
              </a:solidFill>
              <a:latin typeface="Lemon"/>
              <a:ea typeface="Lemon"/>
              <a:cs typeface="Lemon"/>
              <a:sym typeface="Lem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Eπιμορφωτική Συνάντηση Νεολαίας </a:t>
            </a:r>
            <a:r>
              <a:rPr b="1" lang="el-GR"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Επαγγελματική Εκπαίδευση και Κατάρτιση Ατόμων με λιγότερες Ευκαιρίες: πριν, κατά και μετά τις σπουδές. Τι προσφέρει η Κοινωνία; </a:t>
            </a:r>
            <a:r>
              <a:rPr lang="el-GR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Συμμετέχουν στελέχη Δ/θμιας Εκπ/σης, ΟΑΕΔ, Γραφεία Διασύνδεσης, ΜΚΟ</a:t>
            </a:r>
            <a:endParaRPr b="1" sz="12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BFEEE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4"/>
          <p:cNvSpPr txBox="1"/>
          <p:nvPr/>
        </p:nvSpPr>
        <p:spPr>
          <a:xfrm>
            <a:off x="1453036" y="4738485"/>
            <a:ext cx="2547813" cy="338554"/>
          </a:xfrm>
          <a:prstGeom prst="rect">
            <a:avLst/>
          </a:prstGeom>
          <a:solidFill>
            <a:srgbClr val="12738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29 Σεπτεμβρίου 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ΘΕΣΣΑΛΟΝΙΚΗ</a:t>
            </a:r>
            <a:endParaRPr b="1" sz="1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"/>
          <p:cNvSpPr txBox="1"/>
          <p:nvPr/>
        </p:nvSpPr>
        <p:spPr>
          <a:xfrm>
            <a:off x="123504" y="5050258"/>
            <a:ext cx="5351318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8:00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 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Ανάρτηση Αφιερώματος και δημιουργία Φόρουμ για τη συμβολή της πόλης ΘΕΣΣΑΛΟΝΙΚΗΣ στην Επανάσταση του 1821.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17:30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 -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Ιστορικό Μονοπάτι της Ελευθερίας και της Ελληνικής Επανάστασης στη Θεσσαλονίκη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Ζυγούρας Στυλιανός </a:t>
            </a:r>
            <a:r>
              <a:rPr baseline="-25000"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Ερευνητής, Εκπαιδευτικός, υποψήφιος 2021 για το βραβείο ΚΛΕΙΩ της Εσαεί εν Ροή</a:t>
            </a:r>
            <a:endParaRPr baseline="-2500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18:00 </a:t>
            </a:r>
            <a:r>
              <a:rPr b="1" lang="el-GR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</a:t>
            </a:r>
            <a:r>
              <a:rPr b="1" lang="el-GR" sz="12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ΑΝΑΡΤΗΣΗ ΤΟΠΙΚΟΥ ΧΑΡΤΗ ΠΟΛΙΤΙΣΤΙΚΩΝ ΔΙΑΔΡΟΜΩΝ με θέμα την ΕΛΕΥΘΕΡΙΑ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20:00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ΖΟΟΜ Μeeing ID:  </a:t>
            </a:r>
            <a:r>
              <a:rPr b="1" lang="el-GR" sz="1600">
                <a:solidFill>
                  <a:srgbClr val="BFEEE3"/>
                </a:solidFill>
                <a:latin typeface="Lemon"/>
                <a:ea typeface="Lemon"/>
                <a:cs typeface="Lemon"/>
                <a:sym typeface="Lemon"/>
              </a:rPr>
              <a:t>992 1002 4188</a:t>
            </a:r>
            <a:endParaRPr b="1" sz="1600">
              <a:solidFill>
                <a:srgbClr val="BFEEE3"/>
              </a:solidFill>
              <a:latin typeface="Lemon"/>
              <a:ea typeface="Lemon"/>
              <a:cs typeface="Lemon"/>
              <a:sym typeface="Lem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Eπιμορφωτική Συνάντηση Νεολαίας </a:t>
            </a:r>
            <a:r>
              <a:rPr b="1" lang="el-GR"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Επαγγελματική Εκπαίδευση και Κατάρτιση Ατόμων με λιγότερες Ευκαιρίες: πριν, κατά και μετά τις σπουδές. Τι προσφέρει η Κοινωνία; </a:t>
            </a:r>
            <a:r>
              <a:rPr lang="el-GR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Συμμετέχουν στελέχη Δ/θμιας Εκπ/σης, ΟΑΕΔ, Γραφεία Διασύνδεσης, ΜΚΟ</a:t>
            </a:r>
            <a:endParaRPr b="1" sz="12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"/>
          <p:cNvSpPr txBox="1"/>
          <p:nvPr/>
        </p:nvSpPr>
        <p:spPr>
          <a:xfrm>
            <a:off x="6762237" y="1741699"/>
            <a:ext cx="2691891" cy="338554"/>
          </a:xfrm>
          <a:prstGeom prst="rect">
            <a:avLst/>
          </a:prstGeom>
          <a:solidFill>
            <a:srgbClr val="12738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 Σεπτεμβρίου 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ΔΙΟΝ ΟΛΥΜΠΟΣ</a:t>
            </a:r>
            <a:endParaRPr b="1" sz="1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5624022" y="2060165"/>
            <a:ext cx="5067790" cy="29238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8:00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 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Ανάρτηση Αφιερώματος και δημιουργία Φόρουμ για τη συμβολή του ΟΛΥΜΠΟΥ στην Επανάσταση του 1821. </a:t>
            </a:r>
            <a:r>
              <a:rPr b="1" lang="el-GR"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Ζυγούρας Στέλιος </a:t>
            </a:r>
            <a:r>
              <a:rPr baseline="-25000"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Εκπαιδευτικός/ Ερευνητής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17:30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 -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Ιστορικό Μονοπάτι της Ελευθερίας και της Ελληνικής Επανάστασης στο βουνό του ΟΛΥΜΠΟΥ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Μπίντας Αθανάσιος</a:t>
            </a:r>
            <a:r>
              <a:rPr baseline="-25000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aseline="-25000"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Ομότιμος Καθηγητής του Πανεπιστημίου του ΝΙΣ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aseline="-25000"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(Σερβία)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18:00 </a:t>
            </a:r>
            <a:r>
              <a:rPr b="1" lang="el-GR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</a:t>
            </a:r>
            <a:r>
              <a:rPr b="1" lang="el-GR" sz="12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ΑΝΑΡΤΗΣΗ ΤΟΠΙΚΟΥ ΧΑΡΤΗ ΠΟΛΙΤΙΣΤΙΚΩΝ ΔΙΑΔΡΟΜΩΝ με θέμα την ΕΛΕΥΘΕΡΙΑ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20:00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ΖΟΟΜ Μeeing ID:  </a:t>
            </a:r>
            <a:r>
              <a:rPr b="1" lang="el-GR" sz="1600">
                <a:solidFill>
                  <a:srgbClr val="BFEEE3"/>
                </a:solidFill>
                <a:latin typeface="Lemon"/>
                <a:ea typeface="Lemon"/>
                <a:cs typeface="Lemon"/>
                <a:sym typeface="Lemon"/>
              </a:rPr>
              <a:t>975 1370 2499</a:t>
            </a:r>
            <a:endParaRPr b="1" sz="1600">
              <a:solidFill>
                <a:srgbClr val="BFEEE3"/>
              </a:solidFill>
              <a:latin typeface="Lemon"/>
              <a:ea typeface="Lemon"/>
              <a:cs typeface="Lemon"/>
              <a:sym typeface="Lem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Eπιμορφωτική Συνάντηση Νεολαίας </a:t>
            </a:r>
            <a:r>
              <a:rPr b="1" lang="el-GR"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Επαγγελματική Εκπαίδευση και Κατάρτιση Ατόμων με λιγότερες Ευκαιρίες: πριν, κατά και μετά τις σπουδές. Τι προσφέρει η Κοινωνία;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BFEEE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"/>
          <p:cNvSpPr txBox="1"/>
          <p:nvPr/>
        </p:nvSpPr>
        <p:spPr>
          <a:xfrm>
            <a:off x="7150279" y="4658863"/>
            <a:ext cx="1955215" cy="338554"/>
          </a:xfrm>
          <a:prstGeom prst="rect">
            <a:avLst/>
          </a:prstGeom>
          <a:solidFill>
            <a:srgbClr val="12738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01 Οκτωβρίου 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ΠΡΕΒΕΖΑ</a:t>
            </a:r>
            <a:endParaRPr b="1" sz="1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4"/>
          <p:cNvSpPr txBox="1"/>
          <p:nvPr/>
        </p:nvSpPr>
        <p:spPr>
          <a:xfrm>
            <a:off x="5524555" y="4870441"/>
            <a:ext cx="5167257" cy="32701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8:00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 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Ανάρτηση Αφιερώματος και δημιουργία Φόρουμ για τη συμβολή της πόλης  ΠΡΕΒΕΖΗΣ στην Επανάσταση του 1821. </a:t>
            </a:r>
            <a:r>
              <a:rPr b="1" lang="el-GR"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Ζυγούρας Στέλιος </a:t>
            </a:r>
            <a:r>
              <a:rPr baseline="-25000"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Εκπαιδευτικός/ Ερευνητής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17:30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 -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Ιστορικό Μονοπάτι της Ελευθερίας και της Ελληνικής Επανάστασης στη Θράκη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[ΔΉΜΑΡΧΟΣ ΠΡΕΒΕΖΗΣ]</a:t>
            </a:r>
            <a:endParaRPr baseline="-25000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18:00 </a:t>
            </a:r>
            <a:r>
              <a:rPr b="1" lang="el-GR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</a:t>
            </a:r>
            <a:r>
              <a:rPr b="1" lang="el-GR" sz="12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ΑΝΑΡΤΗΣΗ ΤΟΠΙΚΟΥ ΧΑΡΤΗ ΠΟΛΙΤΙΣΤΙΚΩΝ ΔΙΑΔΡΟΜΩΝ με θέμα την ΕΛΕΥΘΕΡΙΑ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20:00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ΖΟΟΜ Μeeing ID:  </a:t>
            </a:r>
            <a:r>
              <a:rPr b="1" lang="el-GR" sz="1600">
                <a:solidFill>
                  <a:srgbClr val="BFEEE3"/>
                </a:solidFill>
                <a:latin typeface="Lemon"/>
                <a:ea typeface="Lemon"/>
                <a:cs typeface="Lemon"/>
                <a:sym typeface="Lemon"/>
              </a:rPr>
              <a:t>948 4418 1109</a:t>
            </a:r>
            <a:endParaRPr b="1" sz="1600">
              <a:solidFill>
                <a:srgbClr val="BFEEE3"/>
              </a:solidFill>
              <a:latin typeface="Lemon"/>
              <a:ea typeface="Lemon"/>
              <a:cs typeface="Lemon"/>
              <a:sym typeface="Lem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Eπιμορφωτική Συνάντηση Νεολαίας </a:t>
            </a:r>
            <a:r>
              <a:rPr b="1" lang="el-GR"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Επαγγελματική Εκπαίδευση και Κατάρτιση Ατόμων με λιγότερες Ευκαιρίες: πριν, κατά και μετά τις σπουδές. Τι προσφέρει η Κοινωνία; </a:t>
            </a:r>
            <a:r>
              <a:rPr lang="el-GR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Συμμετέχουν στελέχη Δ/θμιας Εκπ/σης, ΟΑΕΔ, Γραφεία Διασύνδεσης, ΜΚΟ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BFEEE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8B8D5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-17730"/>
            <a:ext cx="10691813" cy="1676151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5"/>
          <p:cNvSpPr txBox="1"/>
          <p:nvPr/>
        </p:nvSpPr>
        <p:spPr>
          <a:xfrm>
            <a:off x="1760230" y="1764123"/>
            <a:ext cx="1991379" cy="338554"/>
          </a:xfrm>
          <a:prstGeom prst="rect">
            <a:avLst/>
          </a:prstGeom>
          <a:solidFill>
            <a:srgbClr val="12738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02 Οκτωβρίου 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ΝΑΥΠΛΙΟ</a:t>
            </a:r>
            <a:endParaRPr/>
          </a:p>
        </p:txBody>
      </p:sp>
      <p:cxnSp>
        <p:nvCxnSpPr>
          <p:cNvPr id="139" name="Google Shape;139;p5"/>
          <p:cNvCxnSpPr/>
          <p:nvPr/>
        </p:nvCxnSpPr>
        <p:spPr>
          <a:xfrm>
            <a:off x="5505477" y="2756500"/>
            <a:ext cx="0" cy="361603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0" name="Google Shape;140;p5"/>
          <p:cNvSpPr txBox="1"/>
          <p:nvPr/>
        </p:nvSpPr>
        <p:spPr>
          <a:xfrm>
            <a:off x="161560" y="1992447"/>
            <a:ext cx="5351318" cy="2908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8:00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 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Ανάρτηση Αφιερώματος και δημιουργία Φόρουμ για τη συμβολή της πόλης ΝΑΥΠΛΙΕΩΝ στην Επανάσταση του 1821. </a:t>
            </a:r>
            <a:r>
              <a:rPr b="1" lang="el-GR"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Ζυγούρας Στέλιος </a:t>
            </a:r>
            <a:r>
              <a:rPr baseline="-25000"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Εκπαιδευτικός/ Ερευνητής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17:30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 -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Ιστορικό Μονοπάτι της Ελευθερίας και της Ελληνικής Επανάστασης στο ΝΑΥΠΛΙΟ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ΕΘΝΙΚΟ ΙΔΡΥΜΑ ΙΩΑΝΝΗ ΚΑΠΠΟΔΙΣΤΡΙΑ</a:t>
            </a:r>
            <a:endParaRPr baseline="-25000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18:00 </a:t>
            </a:r>
            <a:r>
              <a:rPr b="1" lang="el-GR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</a:t>
            </a:r>
            <a:r>
              <a:rPr b="1" lang="el-GR" sz="12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ΑΝΑΡΤΗΣΗ ΤΟΠΙΚΟΥ ΤΟΠΙΚΟΥ ΧΑΡΤΗ ΠΟΛΙΤΙΣΤΙΚΩΝ ΔΙΑΔΡΟΜΩΝ με θέμα την ΕΛΕΥΘΕΡΙΑ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20:00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ΖΟΟΜ Μeeing ID:  </a:t>
            </a:r>
            <a:r>
              <a:rPr b="1" lang="el-GR" sz="1600">
                <a:solidFill>
                  <a:srgbClr val="BFEEE3"/>
                </a:solidFill>
                <a:latin typeface="Lemon"/>
                <a:ea typeface="Lemon"/>
                <a:cs typeface="Lemon"/>
                <a:sym typeface="Lemon"/>
              </a:rPr>
              <a:t>922 3872 5250</a:t>
            </a:r>
            <a:endParaRPr b="1" sz="1600">
              <a:solidFill>
                <a:srgbClr val="BFEEE3"/>
              </a:solidFill>
              <a:latin typeface="Lemon"/>
              <a:ea typeface="Lemon"/>
              <a:cs typeface="Lemon"/>
              <a:sym typeface="Lem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Eπιμορφωτική Συνάντηση Νεολαίας </a:t>
            </a:r>
            <a:r>
              <a:rPr b="1" lang="el-GR"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Επαγγελματική Εκπαίδευση και Κατάρτιση Ατόμων με λιγότερες Ευκαιρίες: πριν, κατά και μετά τις σπουδές. Τι προσφέρει η Κοινωνία; </a:t>
            </a:r>
            <a:r>
              <a:rPr lang="el-GR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Συμμετέχουν στελέχη Δ/θμιας Εκπ/σης, ΟΑΕΔ, Γραφεία Διασύνδεσης, ΜΚΟ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5"/>
          <p:cNvSpPr txBox="1"/>
          <p:nvPr/>
        </p:nvSpPr>
        <p:spPr>
          <a:xfrm>
            <a:off x="1760230" y="4497252"/>
            <a:ext cx="1843582" cy="338554"/>
          </a:xfrm>
          <a:prstGeom prst="rect">
            <a:avLst/>
          </a:prstGeom>
          <a:solidFill>
            <a:srgbClr val="12738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03 Οκτωβρίου 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ΑΘΗΝΑ</a:t>
            </a:r>
            <a:endParaRPr/>
          </a:p>
        </p:txBody>
      </p:sp>
      <p:sp>
        <p:nvSpPr>
          <p:cNvPr id="142" name="Google Shape;142;p5"/>
          <p:cNvSpPr txBox="1"/>
          <p:nvPr/>
        </p:nvSpPr>
        <p:spPr>
          <a:xfrm>
            <a:off x="241570" y="4913900"/>
            <a:ext cx="5351318" cy="2108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8:00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 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Ανάρτηση Αφιερώματος και δημιουργία Φόρουμ για τη συμβολή της πόλης ΑΘΗΝΩΝ στην Επανάσταση του 1821. </a:t>
            </a:r>
            <a:r>
              <a:rPr b="1" lang="el-GR"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Ζυγούρας Στέλιος </a:t>
            </a:r>
            <a:r>
              <a:rPr baseline="-25000"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Εκπαιδευτικός/ Ερευνητής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17:30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 -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Ιστορικό Μονοπάτι της Ελευθερίας και της Ελληνικής Επανάστασης στην ΑΘΗΝΑ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Κοντογιάννης Κωστής </a:t>
            </a:r>
            <a:r>
              <a:rPr baseline="-25000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Μέλος του Εκτελεστικού Συμβουλίου της Επιτροπής ΕΛΛΑΔΑ 21</a:t>
            </a:r>
            <a:endParaRPr baseline="-25000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17:45 </a:t>
            </a:r>
            <a:r>
              <a:rPr b="1" lang="el-GR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Κοινότητα Facebook DHIAfest</a:t>
            </a:r>
            <a:r>
              <a:rPr b="1" lang="el-GR" sz="1200">
                <a:solidFill>
                  <a:srgbClr val="12738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ΑΝΑΡΤΗΣΗ ΤΟΠΙΚΟΥ ΤΟΠΙΚΟΥ ΧΑΡΤΗ ΠΟΛΙΤΙΣΤΙΚΩΝ ΔΙΑΔΡΟΜΩΝ με θέμα την ΕΛΕΥΘΕΡΙΑ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5"/>
          <p:cNvSpPr txBox="1"/>
          <p:nvPr/>
        </p:nvSpPr>
        <p:spPr>
          <a:xfrm>
            <a:off x="5905500" y="1895475"/>
            <a:ext cx="4591050" cy="5516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18:00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</a:t>
            </a: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ΖΟΟΜ Μeeing ID:  </a:t>
            </a:r>
            <a:r>
              <a:rPr b="1" lang="el-GR" sz="1600">
                <a:solidFill>
                  <a:srgbClr val="BFEEE3"/>
                </a:solidFill>
                <a:latin typeface="Lemon"/>
                <a:ea typeface="Lemon"/>
                <a:cs typeface="Lemon"/>
                <a:sym typeface="Lemon"/>
              </a:rPr>
              <a:t>957 4063 7959</a:t>
            </a:r>
            <a:endParaRPr b="1" sz="1600">
              <a:solidFill>
                <a:srgbClr val="BFEEE3"/>
              </a:solidFill>
              <a:latin typeface="Lemon"/>
              <a:ea typeface="Lemon"/>
              <a:cs typeface="Lemon"/>
              <a:sym typeface="Lem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Eπιμορφωτική Συνάντηση Νεολαίας </a:t>
            </a:r>
            <a:r>
              <a:rPr b="1" lang="el-GR"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Σύνοψη Πρακτικών Συναντήσεων προηγούμενων πόλεων και επιλογική τοποθέτηση νεολαίας της Πρωτεύουσας και φορέων διαμόρφωσης κοινωνικής πολιτικής</a:t>
            </a:r>
            <a:endParaRPr sz="105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5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05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Panel  Εμπειρογνωμώνων</a:t>
            </a:r>
            <a:endParaRPr b="1" sz="105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Κωστής Κοντογιάννης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Μέλος του Εκτελεστικού Συμβουλίου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Επιτροπή "Ελλάδα 2021"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(Δντής του 1ου Πρότυπου Γυμνασίου Αθήνας)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Λουκίσας Θεόδωρος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Ψυχολόγος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Δντής Δ.ΙΕΚ Ειδικής Αγωγής Αγίας Παρασκευής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Ζούζουλα Όλγα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Φιλόλογος, Ψυχολόγος, Συστηματική Ψυχοθεραπεύτρια, Σύμβουλος Σταδιοδρομίας, M.Sc.  ΤΙΤΛΟΣ: “Δεξιότητες διαχείρισης σταδιοδρομίας»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Μαστροκούκου Σοφία</a:t>
            </a:r>
            <a:r>
              <a:rPr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Μεταδιδακτορική Φοιτήτρια Πανεπιστημίου Τορίνου, Υπεύθυνη Στρατηγικού Σχεδιασμού Προγράμματος ΠΡΟΣΒΑΣΙΜΟΤΗΤΑ Πανεπιστημίου Πειραιώς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Γεωργόπουλος Β. Νικόλαος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Πρόεδρος Τμήματος Τουριστικών Σπουδών Πανεπιστημίου Πειραιώς, Αναπλ. Διευθυντής Μεταπτ. Προγρ. Σπουδών στη Διοίκηση Επιχειρήσεων, Καθηγητής Στρατηγικού Μάνατζμεντ, Τμήμα Οργάνωσης Διοίκησης Επιχειρήσεων, Δ/ντης Κέντρου Έρευνας, Δια Βίου Μάθησης και Επιστ. Υπεύθυνος Γραφείου Διασύνδεσης Πανεπιστημίου Πειραιώς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υποδιευθύντρια του ΕΝΕΕΓΥΛ , τέος διδάσκουσα Σχολικό Επαγγελματικό προσανατολισμό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Κωφός Φοιτητής Αρχιτεκτονικής Αθηνών</a:t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8B8D5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0691813" cy="1676151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6"/>
          <p:cNvSpPr txBox="1"/>
          <p:nvPr/>
        </p:nvSpPr>
        <p:spPr>
          <a:xfrm>
            <a:off x="4533090" y="1797844"/>
            <a:ext cx="601169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Χαιρετισμός Δημάρχου ΧΙΟΥ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0" name="Google Shape;150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8327" y="1797844"/>
            <a:ext cx="3759200" cy="558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Θέμα του Office">
  <a:themeElements>
    <a:clrScheme name="Θέμα του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2021-09-16T06:20:56Z</dcterms:created>
  <dc:creator>User</dc:creator>
</cp:coreProperties>
</file>