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ppt/tags/tag25.xml" ContentType="application/vnd.openxmlformats-officedocument.presentationml.tags+xml"/>
  <Override PartName="/ppt/theme/theme4.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2.xml" ContentType="application/vnd.openxmlformats-officedocument.presentationml.notesSlide+xml"/>
  <Override PartName="/ppt/tags/tag3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2"/>
    <p:sldMasterId id="2147483684" r:id="rId3"/>
  </p:sldMasterIdLst>
  <p:notesMasterIdLst>
    <p:notesMasterId r:id="rId6"/>
  </p:notesMasterIdLst>
  <p:handoutMasterIdLst>
    <p:handoutMasterId r:id="rId7"/>
  </p:handoutMasterIdLst>
  <p:sldIdLst>
    <p:sldId id="269" r:id="rId4"/>
    <p:sldId id="262"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16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handoutMaster" Target="handoutMasters/handout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26.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6D91EB-005C-474D-949C-1B47DDA7ECE8}" type="datetimeFigureOut">
              <a:rPr lang="el-GR" smtClean="0"/>
              <a:t>16/12/2019</a:t>
            </a:fld>
            <a:endParaRPr lang="el-GR"/>
          </a:p>
        </p:txBody>
      </p:sp>
      <p:sp>
        <p:nvSpPr>
          <p:cNvPr id="4" name="Footer Placeholder 3"/>
          <p:cNvSpPr>
            <a:spLocks noGrp="1"/>
          </p:cNvSpPr>
          <p:nvPr>
            <p:ph type="ftr" sz="quarter" idx="2"/>
            <p:custDataLst>
              <p:tags r:id="rId2"/>
            </p:custDataLst>
          </p:nvPr>
        </p:nvSpPr>
        <p:spPr>
          <a:xfrm>
            <a:off x="0" y="8685213"/>
            <a:ext cx="6858000" cy="458787"/>
          </a:xfrm>
          <a:prstGeom prst="rect">
            <a:avLst/>
          </a:prstGeom>
        </p:spPr>
        <p:txBody>
          <a:bodyPr vert="horz" lIns="91440" tIns="45720" rIns="91440" bIns="45720" rtlCol="0" anchor="b"/>
          <a:lstStyle>
            <a:lvl1pPr algn="l">
              <a:defRPr sz="1200"/>
            </a:lvl1pPr>
          </a:lstStyle>
          <a:p>
            <a:pPr algn="ctr"/>
            <a:r>
              <a:rPr lang="el-GR" sz="800" b="1" smtClean="0">
                <a:solidFill>
                  <a:srgbClr val="A1A1A1"/>
                </a:solidFill>
                <a:latin typeface="Calibri" panose="020F0502020204030204" pitchFamily="34" charset="0"/>
              </a:rPr>
              <a:t>ΕΣΩΤΕΡΙΚΗΣ ΧΡΗΣΗΣ</a:t>
            </a:r>
            <a:endParaRPr lang="el-GR" sz="800" b="1">
              <a:solidFill>
                <a:srgbClr val="A1A1A1"/>
              </a:solidFill>
              <a:latin typeface="Calibri" panose="020F050202020403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12DD6A-6152-4A38-94AF-CFEA7D460F6B}" type="slidenum">
              <a:rPr lang="el-GR" smtClean="0"/>
              <a:t>‹#›</a:t>
            </a:fld>
            <a:endParaRPr lang="el-GR"/>
          </a:p>
        </p:txBody>
      </p:sp>
    </p:spTree>
    <p:extLst>
      <p:ext uri="{BB962C8B-B14F-4D97-AF65-F5344CB8AC3E}">
        <p14:creationId xmlns:p14="http://schemas.microsoft.com/office/powerpoint/2010/main" val="78699415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25.xml"/><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57BCD7-39F0-4CEF-8B11-BDB7F77F85F5}" type="datetimeFigureOut">
              <a:rPr lang="el-GR" smtClean="0"/>
              <a:t>16/12/2019</a:t>
            </a:fld>
            <a:endParaRPr lang="el-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custDataLst>
              <p:tags r:id="rId2"/>
            </p:custDataLst>
          </p:nvPr>
        </p:nvSpPr>
        <p:spPr>
          <a:xfrm>
            <a:off x="0" y="8685213"/>
            <a:ext cx="6858000" cy="458787"/>
          </a:xfrm>
          <a:prstGeom prst="rect">
            <a:avLst/>
          </a:prstGeom>
        </p:spPr>
        <p:txBody>
          <a:bodyPr vert="horz" lIns="91440" tIns="45720" rIns="91440" bIns="45720" rtlCol="0" anchor="b"/>
          <a:lstStyle>
            <a:lvl1pPr algn="ct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F560E-4DF4-4354-A856-952C32114694}" type="slidenum">
              <a:rPr lang="el-GR" smtClean="0"/>
              <a:t>‹#›</a:t>
            </a:fld>
            <a:endParaRPr lang="el-GR"/>
          </a:p>
        </p:txBody>
      </p:sp>
    </p:spTree>
    <p:extLst>
      <p:ext uri="{BB962C8B-B14F-4D97-AF65-F5344CB8AC3E}">
        <p14:creationId xmlns:p14="http://schemas.microsoft.com/office/powerpoint/2010/main" val="324961228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Header Placeholder 3"/>
          <p:cNvSpPr>
            <a:spLocks noGrp="1"/>
          </p:cNvSpPr>
          <p:nvPr>
            <p:ph type="hdr" sz="quarter" idx="10"/>
          </p:nvPr>
        </p:nvSpPr>
        <p:spPr/>
        <p:txBody>
          <a:bodyPr/>
          <a:lstStyle/>
          <a:p>
            <a:endParaRPr lang="el-GR"/>
          </a:p>
        </p:txBody>
      </p:sp>
      <p:sp>
        <p:nvSpPr>
          <p:cNvPr id="5" name="Footer Placeholder 4"/>
          <p:cNvSpPr>
            <a:spLocks noGrp="1"/>
          </p:cNvSpPr>
          <p:nvPr>
            <p:ph type="ftr" sz="quarter" idx="11"/>
            <p:custDataLst>
              <p:tags r:id="rId1"/>
            </p:custDataLst>
          </p:nvPr>
        </p:nvSpPr>
        <p:spPr/>
        <p:txBody>
          <a:body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CEAF560E-4DF4-4354-A856-952C32114694}" type="slidenum">
              <a:rPr lang="el-GR" smtClean="0"/>
              <a:t>1</a:t>
            </a:fld>
            <a:endParaRPr lang="el-GR"/>
          </a:p>
        </p:txBody>
      </p:sp>
    </p:spTree>
    <p:extLst>
      <p:ext uri="{BB962C8B-B14F-4D97-AF65-F5344CB8AC3E}">
        <p14:creationId xmlns:p14="http://schemas.microsoft.com/office/powerpoint/2010/main" val="366743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Header Placeholder 3"/>
          <p:cNvSpPr>
            <a:spLocks noGrp="1"/>
          </p:cNvSpPr>
          <p:nvPr>
            <p:ph type="hdr" sz="quarter" idx="10"/>
          </p:nvPr>
        </p:nvSpPr>
        <p:spPr/>
        <p:txBody>
          <a:bodyPr/>
          <a:lstStyle/>
          <a:p>
            <a:endParaRPr lang="el-GR"/>
          </a:p>
        </p:txBody>
      </p:sp>
      <p:sp>
        <p:nvSpPr>
          <p:cNvPr id="5" name="Footer Placeholder 4"/>
          <p:cNvSpPr>
            <a:spLocks noGrp="1"/>
          </p:cNvSpPr>
          <p:nvPr>
            <p:ph type="ftr" sz="quarter" idx="11"/>
            <p:custDataLst>
              <p:tags r:id="rId1"/>
            </p:custDataLst>
          </p:nvPr>
        </p:nvSpPr>
        <p:spPr/>
        <p:txBody>
          <a:body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CEAF560E-4DF4-4354-A856-952C32114694}" type="slidenum">
              <a:rPr lang="el-GR" smtClean="0"/>
              <a:t>2</a:t>
            </a:fld>
            <a:endParaRPr lang="el-GR"/>
          </a:p>
        </p:txBody>
      </p:sp>
    </p:spTree>
    <p:extLst>
      <p:ext uri="{BB962C8B-B14F-4D97-AF65-F5344CB8AC3E}">
        <p14:creationId xmlns:p14="http://schemas.microsoft.com/office/powerpoint/2010/main" val="36733981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9910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48413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3947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92435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30954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013824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6" name="Footer Placeholder 5"/>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7" name="Slide Number Placeholder 6"/>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63983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8" name="Footer Placeholder 7"/>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9" name="Slide Number Placeholder 8"/>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928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4" name="Footer Placeholder 3"/>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5" name="Slide Number Placeholder 4"/>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8246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3" name="Footer Placeholder 2"/>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4" name="Slide Number Placeholder 3"/>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37751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6" name="Footer Placeholder 5"/>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7" name="Slide Number Placeholder 6"/>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7100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69040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6" name="Footer Placeholder 5"/>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7" name="Slide Number Placeholder 6"/>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26464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26206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7380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4005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6" name="Footer Placeholder 5"/>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7" name="Slide Number Placeholder 6"/>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8555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8" name="Footer Placeholder 7"/>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9" name="Slide Number Placeholder 8"/>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8272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4" name="Footer Placeholder 3"/>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5" name="Slide Number Placeholder 4"/>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30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3" name="Footer Placeholder 2"/>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4" name="Slide Number Placeholder 3"/>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5676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6" name="Footer Placeholder 5"/>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7" name="Slide Number Placeholder 6"/>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2805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6" name="Footer Placeholder 5"/>
          <p:cNvSpPr>
            <a:spLocks noGrp="1"/>
          </p:cNvSpPr>
          <p:nvPr>
            <p:ph type="ftr" sz="quarter" idx="11"/>
            <p:custDataLst>
              <p:tags r:id="rId1"/>
            </p:custDataLst>
          </p:nvPr>
        </p:nvSpPr>
        <p:spPr/>
        <p:txBody>
          <a:bodyPr/>
          <a:lstStyle>
            <a:lvl1pP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7" name="Slide Number Placeholder 6"/>
          <p:cNvSpPr>
            <a:spLocks noGrp="1"/>
          </p:cNvSpPr>
          <p:nvPr>
            <p:ph type="sldNum" sz="quarter" idx="12"/>
          </p:nvPr>
        </p:nvSpPr>
        <p:spPr/>
        <p:txBody>
          <a:body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7139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3"/>
            <p:custDataLst>
              <p:tags r:id="rId13"/>
            </p:custDataLst>
          </p:nvPr>
        </p:nvSpPr>
        <p:spPr>
          <a:xfrm>
            <a:off x="0" y="6356351"/>
            <a:ext cx="9144000" cy="365125"/>
          </a:xfrm>
          <a:prstGeom prst="rect">
            <a:avLst/>
          </a:prstGeom>
        </p:spPr>
        <p:txBody>
          <a:bodyPr vert="horz" lIns="91440" tIns="45720" rIns="91440" bIns="45720" rtlCol="0" anchor="ctr"/>
          <a:lstStyle>
            <a:lvl1pPr algn="ct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572766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09AFF-A5FD-42DD-81D8-51F958F11373}" type="datetimeFigureOut">
              <a:rPr lang="el-GR" smtClean="0">
                <a:solidFill>
                  <a:prstClr val="black">
                    <a:tint val="75000"/>
                  </a:prstClr>
                </a:solidFill>
              </a:rPr>
              <a:pPr/>
              <a:t>16/12/2019</a:t>
            </a:fld>
            <a:endParaRPr lang="el-GR">
              <a:solidFill>
                <a:prstClr val="black">
                  <a:tint val="75000"/>
                </a:prstClr>
              </a:solidFill>
            </a:endParaRPr>
          </a:p>
        </p:txBody>
      </p:sp>
      <p:sp>
        <p:nvSpPr>
          <p:cNvPr id="5" name="Footer Placeholder 4"/>
          <p:cNvSpPr>
            <a:spLocks noGrp="1"/>
          </p:cNvSpPr>
          <p:nvPr>
            <p:ph type="ftr" sz="quarter" idx="3"/>
            <p:custDataLst>
              <p:tags r:id="rId13"/>
            </p:custDataLst>
          </p:nvPr>
        </p:nvSpPr>
        <p:spPr>
          <a:xfrm>
            <a:off x="0" y="6356351"/>
            <a:ext cx="9144000" cy="365125"/>
          </a:xfrm>
          <a:prstGeom prst="rect">
            <a:avLst/>
          </a:prstGeom>
        </p:spPr>
        <p:txBody>
          <a:bodyPr vert="horz" lIns="91440" tIns="45720" rIns="91440" bIns="45720" rtlCol="0" anchor="ctr"/>
          <a:lstStyle>
            <a:lvl1pPr algn="ctr">
              <a:defRPr lang="el-GR" sz="800" b="1" i="0" u="none">
                <a:solidFill>
                  <a:srgbClr val="A1A1A1"/>
                </a:solidFill>
                <a:latin typeface="Calibri" panose="020F0502020204030204" pitchFamily="34" charset="0"/>
              </a:defRPr>
            </a:lvl1pPr>
          </a:lstStyle>
          <a:p>
            <a:r>
              <a:rPr lang="el-GR" smtClean="0"/>
              <a:t>ΕΣΩΤΕΡΙΚΗΣ ΧΡΗΣΗΣ</a:t>
            </a:r>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82F1B-2952-4E02-B4CB-D2D586756107}"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296977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4" cstate="screen">
            <a:extLst>
              <a:ext uri="{28A0092B-C50C-407E-A947-70E740481C1C}">
                <a14:useLocalDpi xmlns:a14="http://schemas.microsoft.com/office/drawing/2010/main"/>
              </a:ext>
            </a:extLst>
          </a:blip>
          <a:srcRect b="-196"/>
          <a:stretch/>
        </p:blipFill>
        <p:spPr>
          <a:xfrm>
            <a:off x="-53788" y="0"/>
            <a:ext cx="9197788" cy="68580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87317" y="1344641"/>
            <a:ext cx="4014224" cy="3602743"/>
          </a:xfrm>
          <a:prstGeom prst="rect">
            <a:avLst/>
          </a:prstGeom>
        </p:spPr>
      </p:pic>
      <p:sp>
        <p:nvSpPr>
          <p:cNvPr id="6" name="TextBox 5"/>
          <p:cNvSpPr txBox="1"/>
          <p:nvPr/>
        </p:nvSpPr>
        <p:spPr>
          <a:xfrm>
            <a:off x="4248562" y="1868741"/>
            <a:ext cx="2430379" cy="861774"/>
          </a:xfrm>
          <a:prstGeom prst="rect">
            <a:avLst/>
          </a:prstGeom>
          <a:noFill/>
        </p:spPr>
        <p:txBody>
          <a:bodyPr wrap="square" rtlCol="0">
            <a:spAutoFit/>
          </a:bodyPr>
          <a:lstStyle/>
          <a:p>
            <a:r>
              <a:rPr lang="el-GR" sz="4800" b="1" dirty="0" smtClean="0">
                <a:solidFill>
                  <a:schemeClr val="bg1"/>
                </a:solidFill>
              </a:rPr>
              <a:t>Θέση </a:t>
            </a:r>
            <a:endParaRPr lang="el-GR" sz="4800" b="1" dirty="0">
              <a:solidFill>
                <a:schemeClr val="bg1"/>
              </a:solidFill>
            </a:endParaRPr>
          </a:p>
        </p:txBody>
      </p:sp>
      <p:sp>
        <p:nvSpPr>
          <p:cNvPr id="7" name="TextBox 6"/>
          <p:cNvSpPr txBox="1"/>
          <p:nvPr/>
        </p:nvSpPr>
        <p:spPr>
          <a:xfrm>
            <a:off x="3531269" y="2730515"/>
            <a:ext cx="4022325" cy="830997"/>
          </a:xfrm>
          <a:prstGeom prst="rect">
            <a:avLst/>
          </a:prstGeom>
          <a:noFill/>
        </p:spPr>
        <p:txBody>
          <a:bodyPr wrap="square" rtlCol="0">
            <a:spAutoFit/>
          </a:bodyPr>
          <a:lstStyle/>
          <a:p>
            <a:r>
              <a:rPr lang="el-GR" sz="4800" b="1" dirty="0" smtClean="0">
                <a:solidFill>
                  <a:schemeClr val="bg1"/>
                </a:solidFill>
              </a:rPr>
              <a:t>Ασφαλιστικού</a:t>
            </a:r>
            <a:endParaRPr lang="el-GR" sz="4800" b="1" dirty="0">
              <a:solidFill>
                <a:schemeClr val="bg1"/>
              </a:solidFill>
            </a:endParaRPr>
          </a:p>
        </p:txBody>
      </p:sp>
      <p:sp>
        <p:nvSpPr>
          <p:cNvPr id="8" name="TextBox 7"/>
          <p:cNvSpPr txBox="1"/>
          <p:nvPr/>
        </p:nvSpPr>
        <p:spPr>
          <a:xfrm>
            <a:off x="2836621" y="3547761"/>
            <a:ext cx="3416970" cy="830997"/>
          </a:xfrm>
          <a:prstGeom prst="rect">
            <a:avLst/>
          </a:prstGeom>
          <a:noFill/>
        </p:spPr>
        <p:txBody>
          <a:bodyPr wrap="square" rtlCol="0">
            <a:spAutoFit/>
          </a:bodyPr>
          <a:lstStyle/>
          <a:p>
            <a:r>
              <a:rPr lang="el-GR" sz="4800" b="1" dirty="0" smtClean="0">
                <a:solidFill>
                  <a:schemeClr val="bg1"/>
                </a:solidFill>
              </a:rPr>
              <a:t>Συμβούλου</a:t>
            </a:r>
            <a:endParaRPr lang="el-GR" sz="4800" b="1" dirty="0">
              <a:solidFill>
                <a:schemeClr val="bg1"/>
              </a:solidFill>
            </a:endParaRPr>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8942" y="170300"/>
            <a:ext cx="993785" cy="993785"/>
          </a:xfrm>
          <a:prstGeom prst="rect">
            <a:avLst/>
          </a:prstGeom>
        </p:spPr>
      </p:pic>
      <p:sp>
        <p:nvSpPr>
          <p:cNvPr id="3" name="Footer Placeholder 2"/>
          <p:cNvSpPr>
            <a:spLocks noGrp="1"/>
          </p:cNvSpPr>
          <p:nvPr>
            <p:ph type="ftr" sz="quarter" idx="11"/>
            <p:custDataLst>
              <p:tags r:id="rId1"/>
            </p:custDataLst>
          </p:nvPr>
        </p:nvSpPr>
        <p:spPr/>
        <p:txBody>
          <a:bodyPr/>
          <a:lstStyle/>
          <a:p>
            <a:r>
              <a:rPr lang="el-GR" smtClean="0"/>
              <a:t>ΕΣΩΤΕΡΙΚΗΣ ΧΡΗΣΗΣ</a:t>
            </a:r>
            <a:endParaRPr lang="el-GR"/>
          </a:p>
        </p:txBody>
      </p:sp>
    </p:spTree>
    <p:extLst>
      <p:ext uri="{BB962C8B-B14F-4D97-AF65-F5344CB8AC3E}">
        <p14:creationId xmlns:p14="http://schemas.microsoft.com/office/powerpoint/2010/main" val="8756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01705"/>
            <a:ext cx="9144000" cy="6370975"/>
          </a:xfrm>
          <a:prstGeom prst="rect">
            <a:avLst/>
          </a:prstGeom>
        </p:spPr>
        <p:txBody>
          <a:bodyPr wrap="square">
            <a:spAutoFit/>
          </a:bodyPr>
          <a:lstStyle/>
          <a:p>
            <a:r>
              <a:rPr lang="el-GR" sz="1200" dirty="0" smtClean="0">
                <a:solidFill>
                  <a:srgbClr val="103184"/>
                </a:solidFill>
              </a:rPr>
              <a:t>Ο </a:t>
            </a:r>
            <a:r>
              <a:rPr lang="el-GR" sz="1200" dirty="0">
                <a:solidFill>
                  <a:srgbClr val="103184"/>
                </a:solidFill>
              </a:rPr>
              <a:t>Ασφαλιστικός Σύμβουλος στην </a:t>
            </a:r>
            <a:r>
              <a:rPr lang="en-US" sz="1200" dirty="0">
                <a:solidFill>
                  <a:srgbClr val="103184"/>
                </a:solidFill>
              </a:rPr>
              <a:t>AXA </a:t>
            </a:r>
            <a:r>
              <a:rPr lang="el-GR" sz="1200" dirty="0" smtClean="0">
                <a:solidFill>
                  <a:srgbClr val="103184"/>
                </a:solidFill>
              </a:rPr>
              <a:t>Ελλάδας </a:t>
            </a:r>
            <a:r>
              <a:rPr lang="el-GR" sz="1200" dirty="0">
                <a:solidFill>
                  <a:srgbClr val="103184"/>
                </a:solidFill>
              </a:rPr>
              <a:t>είναι ελεύθερος επαγγελματίας και στελεχώνει </a:t>
            </a:r>
            <a:r>
              <a:rPr lang="el-GR" sz="1200" dirty="0" smtClean="0">
                <a:solidFill>
                  <a:srgbClr val="103184"/>
                </a:solidFill>
              </a:rPr>
              <a:t>το Αποκλειστικό </a:t>
            </a:r>
            <a:r>
              <a:rPr lang="el-GR" sz="1200" dirty="0">
                <a:solidFill>
                  <a:srgbClr val="103184"/>
                </a:solidFill>
              </a:rPr>
              <a:t>Δίκτυο </a:t>
            </a:r>
            <a:r>
              <a:rPr lang="el-GR" sz="1200" dirty="0" smtClean="0">
                <a:solidFill>
                  <a:srgbClr val="103184"/>
                </a:solidFill>
              </a:rPr>
              <a:t>Πωλήσεων.</a:t>
            </a:r>
            <a:endParaRPr lang="el-GR" sz="1200" dirty="0">
              <a:solidFill>
                <a:srgbClr val="103184"/>
              </a:solidFill>
            </a:endParaRPr>
          </a:p>
          <a:p>
            <a:r>
              <a:rPr lang="el-GR" sz="1200" dirty="0">
                <a:solidFill>
                  <a:srgbClr val="103184"/>
                </a:solidFill>
              </a:rPr>
              <a:t> </a:t>
            </a:r>
            <a:endParaRPr lang="el-GR" sz="1200" dirty="0" smtClean="0">
              <a:solidFill>
                <a:srgbClr val="103184"/>
              </a:solidFill>
            </a:endParaRPr>
          </a:p>
          <a:p>
            <a:r>
              <a:rPr lang="el-GR" sz="1200" dirty="0" smtClean="0">
                <a:solidFill>
                  <a:srgbClr val="103184"/>
                </a:solidFill>
              </a:rPr>
              <a:t>Η ΑΧΑ είναι ένας παγκόσμιος ηγέτης στη χρηματοοικονομική προστασία με παρουσία σε 61 χώρες. </a:t>
            </a:r>
            <a:r>
              <a:rPr lang="el-GR" sz="1200" dirty="0" smtClean="0">
                <a:solidFill>
                  <a:srgbClr val="103184"/>
                </a:solidFill>
              </a:rPr>
              <a:t>Μ</a:t>
            </a:r>
            <a:r>
              <a:rPr lang="el-GR" sz="1200" dirty="0" smtClean="0">
                <a:solidFill>
                  <a:srgbClr val="103184"/>
                </a:solidFill>
              </a:rPr>
              <a:t>ε τη βοήθεια των 171.000 εργαζομένων της στηρίζει περισσότερους από 105 εκατομμύρια ασφαλισμένους και τους δίνει καθημερινά τη δύναμη να ζουν καλύτερα. Όλοι οι άνθρωποι της ΑΧΑ δουλεύουν ως μία ενωμένη ομάδα για να δημιουργήσουν μαζί ένα περιβάλλον που τους βοηθά να αναπτύσσουν τις ικανότητές τους και να εξελίσσονται ως επαγγελματίες, που σέβεται τις βαθύτερες ανάγκες τους και κατανοεί τη διαφορετικότητά τους, που δίνει φωνή στον προβληματισμό τους και τους επιτρέπει να γίνονται συνεχώς καλύτεροι. </a:t>
            </a:r>
            <a:r>
              <a:rPr lang="el-GR" sz="1200" dirty="0" smtClean="0">
                <a:solidFill>
                  <a:srgbClr val="103184"/>
                </a:solidFill>
              </a:rPr>
              <a:t>Χάρις σε αυτή την κοινή προσπάθεια, η ΑΧΑ κατέκτησε την </a:t>
            </a:r>
            <a:r>
              <a:rPr lang="el-GR" sz="1200" dirty="0" smtClean="0">
                <a:solidFill>
                  <a:srgbClr val="103184"/>
                </a:solidFill>
              </a:rPr>
              <a:t>1η </a:t>
            </a:r>
            <a:r>
              <a:rPr lang="el-GR" sz="1200" dirty="0">
                <a:solidFill>
                  <a:srgbClr val="103184"/>
                </a:solidFill>
              </a:rPr>
              <a:t>θέση στον διεθνώς αναγνωρισμένο </a:t>
            </a:r>
            <a:r>
              <a:rPr lang="el-GR" sz="1200" dirty="0" smtClean="0">
                <a:solidFill>
                  <a:srgbClr val="103184"/>
                </a:solidFill>
              </a:rPr>
              <a:t>διαγωνισμό </a:t>
            </a:r>
            <a:r>
              <a:rPr lang="en-US" sz="1200" dirty="0" smtClean="0">
                <a:solidFill>
                  <a:srgbClr val="103184"/>
                </a:solidFill>
              </a:rPr>
              <a:t>Best Work Places</a:t>
            </a:r>
            <a:r>
              <a:rPr lang="el-GR" sz="1200" dirty="0" smtClean="0">
                <a:solidFill>
                  <a:srgbClr val="103184"/>
                </a:solidFill>
              </a:rPr>
              <a:t> 2016 Ελλάδας, για την κατηγορία μεγάλων Εταιρειών.</a:t>
            </a:r>
            <a:endParaRPr lang="en-US" sz="1200" dirty="0" smtClean="0">
              <a:solidFill>
                <a:srgbClr val="103184"/>
              </a:solidFill>
            </a:endParaRPr>
          </a:p>
          <a:p>
            <a:endParaRPr lang="en-US" sz="1200" dirty="0">
              <a:solidFill>
                <a:srgbClr val="103184"/>
              </a:solidFill>
            </a:endParaRPr>
          </a:p>
          <a:p>
            <a:endParaRPr lang="el-GR" sz="1200" b="1" dirty="0" smtClean="0">
              <a:solidFill>
                <a:srgbClr val="103184"/>
              </a:solidFill>
            </a:endParaRPr>
          </a:p>
          <a:p>
            <a:r>
              <a:rPr lang="el-GR" sz="1200" b="1" dirty="0" smtClean="0">
                <a:solidFill>
                  <a:srgbClr val="103184"/>
                </a:solidFill>
              </a:rPr>
              <a:t>Ποια </a:t>
            </a:r>
            <a:r>
              <a:rPr lang="el-GR" sz="1200" b="1" dirty="0">
                <a:solidFill>
                  <a:srgbClr val="103184"/>
                </a:solidFill>
              </a:rPr>
              <a:t>είναι τα απαιτούμενα τυπικά προσόντα και δεξιότητες; </a:t>
            </a:r>
          </a:p>
          <a:p>
            <a:r>
              <a:rPr lang="el-GR" sz="1200" dirty="0">
                <a:solidFill>
                  <a:srgbClr val="103184"/>
                </a:solidFill>
              </a:rPr>
              <a:t>Ο υποψήφιος Ασφαλιστικός Σύμβουλος στην ΑΧΑ πρέπει </a:t>
            </a:r>
            <a:r>
              <a:rPr lang="el-GR" sz="1200" dirty="0" smtClean="0">
                <a:solidFill>
                  <a:srgbClr val="103184"/>
                </a:solidFill>
              </a:rPr>
              <a:t>να:</a:t>
            </a:r>
            <a:endParaRPr lang="el-GR" sz="1200" dirty="0">
              <a:solidFill>
                <a:srgbClr val="103184"/>
              </a:solidFill>
            </a:endParaRPr>
          </a:p>
          <a:p>
            <a:pPr marL="358775" indent="-171450">
              <a:buFont typeface="Arial" panose="020B0604020202020204" pitchFamily="34" charset="0"/>
              <a:buChar char="•"/>
            </a:pPr>
            <a:r>
              <a:rPr lang="el-GR" sz="1200" dirty="0" smtClean="0">
                <a:solidFill>
                  <a:srgbClr val="103184"/>
                </a:solidFill>
              </a:rPr>
              <a:t>Είναι </a:t>
            </a:r>
            <a:r>
              <a:rPr lang="el-GR" sz="1200" dirty="0">
                <a:solidFill>
                  <a:srgbClr val="103184"/>
                </a:solidFill>
              </a:rPr>
              <a:t>τουλάχιστον 26 ετών</a:t>
            </a:r>
          </a:p>
          <a:p>
            <a:pPr marL="358775" lvl="0" indent="-171450">
              <a:buFont typeface="Arial" panose="020B0604020202020204" pitchFamily="34" charset="0"/>
              <a:buChar char="•"/>
            </a:pPr>
            <a:r>
              <a:rPr lang="el-GR" sz="1200" dirty="0">
                <a:solidFill>
                  <a:srgbClr val="103184"/>
                </a:solidFill>
              </a:rPr>
              <a:t>Είναι κάτοχος τουλάχιστον πτυχίου ΤΕΙ  (οικονομικής κατεύθυνσης θα θεωρηθεί επιπλέον προσόν)</a:t>
            </a:r>
          </a:p>
          <a:p>
            <a:pPr marL="358775" lvl="0" indent="-171450">
              <a:buFont typeface="Arial" panose="020B0604020202020204" pitchFamily="34" charset="0"/>
              <a:buChar char="•"/>
            </a:pPr>
            <a:r>
              <a:rPr lang="el-GR" sz="1200" dirty="0">
                <a:solidFill>
                  <a:srgbClr val="103184"/>
                </a:solidFill>
              </a:rPr>
              <a:t>Διαθέτει επαγγελματική εμπειρία στον τομέα πωλήσεων υπηρεσιών ή/και προϊόντων (θα θεωρηθεί επιπλέον προσόν)</a:t>
            </a:r>
          </a:p>
          <a:p>
            <a:pPr marL="358775" lvl="0" indent="-171450">
              <a:buFont typeface="Arial" panose="020B0604020202020204" pitchFamily="34" charset="0"/>
              <a:buChar char="•"/>
            </a:pPr>
            <a:r>
              <a:rPr lang="el-GR" sz="1200" dirty="0">
                <a:solidFill>
                  <a:srgbClr val="103184"/>
                </a:solidFill>
              </a:rPr>
              <a:t>Έχει εξοικείωση με εφαρμογές Η/Υ (</a:t>
            </a:r>
            <a:r>
              <a:rPr lang="en-US" sz="1200" dirty="0">
                <a:solidFill>
                  <a:srgbClr val="103184"/>
                </a:solidFill>
              </a:rPr>
              <a:t>MS Office</a:t>
            </a:r>
            <a:r>
              <a:rPr lang="el-GR" sz="1200" dirty="0">
                <a:solidFill>
                  <a:srgbClr val="103184"/>
                </a:solidFill>
              </a:rPr>
              <a:t>, </a:t>
            </a:r>
            <a:r>
              <a:rPr lang="en-US" sz="1200" dirty="0">
                <a:solidFill>
                  <a:srgbClr val="103184"/>
                </a:solidFill>
              </a:rPr>
              <a:t>Internet</a:t>
            </a:r>
            <a:r>
              <a:rPr lang="el-GR" sz="1200" dirty="0">
                <a:solidFill>
                  <a:srgbClr val="103184"/>
                </a:solidFill>
              </a:rPr>
              <a:t>, </a:t>
            </a:r>
            <a:r>
              <a:rPr lang="en-US" sz="1200" dirty="0">
                <a:solidFill>
                  <a:srgbClr val="103184"/>
                </a:solidFill>
              </a:rPr>
              <a:t>social media</a:t>
            </a:r>
            <a:r>
              <a:rPr lang="el-GR" sz="1200" dirty="0">
                <a:solidFill>
                  <a:srgbClr val="103184"/>
                </a:solidFill>
              </a:rPr>
              <a:t>)</a:t>
            </a:r>
          </a:p>
          <a:p>
            <a:pPr marL="358775" lvl="0" indent="-171450">
              <a:buFont typeface="Arial" panose="020B0604020202020204" pitchFamily="34" charset="0"/>
              <a:buChar char="•"/>
            </a:pPr>
            <a:r>
              <a:rPr lang="el-GR" sz="1200" dirty="0">
                <a:solidFill>
                  <a:srgbClr val="103184"/>
                </a:solidFill>
              </a:rPr>
              <a:t>Γνωρίζει αγγλικά σε βασικό επίπεδο</a:t>
            </a:r>
          </a:p>
          <a:p>
            <a:pPr marL="358775" lvl="0" indent="-171450">
              <a:buFont typeface="Arial" panose="020B0604020202020204" pitchFamily="34" charset="0"/>
              <a:buChar char="•"/>
            </a:pPr>
            <a:r>
              <a:rPr lang="el-GR" sz="1200" dirty="0">
                <a:solidFill>
                  <a:srgbClr val="103184"/>
                </a:solidFill>
              </a:rPr>
              <a:t>Έχει εκπληρώσει τις στρατιωτικές υποχρεώσεις </a:t>
            </a:r>
          </a:p>
          <a:p>
            <a:r>
              <a:rPr lang="el-GR" sz="1200" dirty="0">
                <a:solidFill>
                  <a:srgbClr val="103184"/>
                </a:solidFill>
              </a:rPr>
              <a:t> </a:t>
            </a:r>
          </a:p>
          <a:p>
            <a:r>
              <a:rPr lang="el-GR" sz="1200" b="1" dirty="0">
                <a:solidFill>
                  <a:srgbClr val="103184"/>
                </a:solidFill>
              </a:rPr>
              <a:t>Εφόσον πληροί τα παραπάνω τυπικά προσόντα ο υποψήφιος Ασφαλιστικός Σύμβουλος θα πρέπει να διαθέτει τις ακόλουθες δεξιότητες και χαρακτηριστικά προσωπικότητας:</a:t>
            </a:r>
          </a:p>
          <a:p>
            <a:pPr marL="358775" lvl="0" indent="-171450">
              <a:buFont typeface="Arial" panose="020B0604020202020204" pitchFamily="34" charset="0"/>
              <a:buChar char="•"/>
            </a:pPr>
            <a:r>
              <a:rPr lang="el-GR" sz="1200" dirty="0">
                <a:solidFill>
                  <a:srgbClr val="103184"/>
                </a:solidFill>
              </a:rPr>
              <a:t>Άριστη ικανότητα επικοινωνίας</a:t>
            </a:r>
          </a:p>
          <a:p>
            <a:pPr marL="358775" lvl="0" indent="-171450">
              <a:buFont typeface="Arial" panose="020B0604020202020204" pitchFamily="34" charset="0"/>
              <a:buChar char="•"/>
            </a:pPr>
            <a:r>
              <a:rPr lang="el-GR" sz="1200" dirty="0">
                <a:solidFill>
                  <a:srgbClr val="103184"/>
                </a:solidFill>
              </a:rPr>
              <a:t>Ικανότητα κοινωνικής δικτύωσης</a:t>
            </a:r>
          </a:p>
          <a:p>
            <a:pPr marL="358775" lvl="0" indent="-171450">
              <a:buFont typeface="Arial" panose="020B0604020202020204" pitchFamily="34" charset="0"/>
              <a:buChar char="•"/>
            </a:pPr>
            <a:r>
              <a:rPr lang="el-GR" sz="1200" dirty="0">
                <a:solidFill>
                  <a:srgbClr val="103184"/>
                </a:solidFill>
              </a:rPr>
              <a:t>Ικανότητα οργάνωσης χρόνου </a:t>
            </a:r>
          </a:p>
          <a:p>
            <a:pPr marL="358775" lvl="0" indent="-171450">
              <a:buFont typeface="Arial" panose="020B0604020202020204" pitchFamily="34" charset="0"/>
              <a:buChar char="•"/>
            </a:pPr>
            <a:r>
              <a:rPr lang="el-GR" sz="1200" dirty="0">
                <a:solidFill>
                  <a:srgbClr val="103184"/>
                </a:solidFill>
              </a:rPr>
              <a:t>Εξοικείωση με την έννοια της </a:t>
            </a:r>
            <a:r>
              <a:rPr lang="el-GR" sz="1200" dirty="0" err="1">
                <a:solidFill>
                  <a:srgbClr val="103184"/>
                </a:solidFill>
              </a:rPr>
              <a:t>στοχοθεσίας</a:t>
            </a:r>
            <a:endParaRPr lang="el-GR" sz="1200" dirty="0">
              <a:solidFill>
                <a:srgbClr val="103184"/>
              </a:solidFill>
            </a:endParaRPr>
          </a:p>
          <a:p>
            <a:pPr marL="358775" lvl="0" indent="-171450">
              <a:buFont typeface="Arial" panose="020B0604020202020204" pitchFamily="34" charset="0"/>
              <a:buChar char="•"/>
            </a:pPr>
            <a:r>
              <a:rPr lang="el-GR" sz="1200" dirty="0">
                <a:solidFill>
                  <a:srgbClr val="103184"/>
                </a:solidFill>
              </a:rPr>
              <a:t>Εστίαση στο αποτέλεσμα </a:t>
            </a:r>
          </a:p>
          <a:p>
            <a:pPr marL="358775" lvl="0" indent="-171450">
              <a:buFont typeface="Arial" panose="020B0604020202020204" pitchFamily="34" charset="0"/>
              <a:buChar char="•"/>
            </a:pPr>
            <a:r>
              <a:rPr lang="el-GR" sz="1200" dirty="0">
                <a:solidFill>
                  <a:srgbClr val="103184"/>
                </a:solidFill>
              </a:rPr>
              <a:t>Επιθυμία για διάκριση</a:t>
            </a:r>
          </a:p>
          <a:p>
            <a:r>
              <a:rPr lang="el-GR" sz="1200" dirty="0">
                <a:solidFill>
                  <a:srgbClr val="103184"/>
                </a:solidFill>
              </a:rPr>
              <a:t> </a:t>
            </a:r>
          </a:p>
          <a:p>
            <a:r>
              <a:rPr lang="el-GR" sz="1200" b="1" dirty="0">
                <a:solidFill>
                  <a:srgbClr val="103184"/>
                </a:solidFill>
              </a:rPr>
              <a:t>Η ΑΧΑ </a:t>
            </a:r>
            <a:r>
              <a:rPr lang="el-GR" sz="1200" b="1" dirty="0" smtClean="0">
                <a:solidFill>
                  <a:srgbClr val="103184"/>
                </a:solidFill>
              </a:rPr>
              <a:t>παρέχει</a:t>
            </a:r>
            <a:r>
              <a:rPr lang="el-GR" sz="1200" b="1" dirty="0">
                <a:solidFill>
                  <a:srgbClr val="103184"/>
                </a:solidFill>
              </a:rPr>
              <a:t>:</a:t>
            </a:r>
          </a:p>
          <a:p>
            <a:pPr marL="358775" indent="-171450">
              <a:buFont typeface="Arial" panose="020B0604020202020204" pitchFamily="34" charset="0"/>
              <a:buChar char="•"/>
            </a:pPr>
            <a:r>
              <a:rPr lang="en-US" sz="1200" dirty="0">
                <a:solidFill>
                  <a:srgbClr val="103184"/>
                </a:solidFill>
              </a:rPr>
              <a:t>M</a:t>
            </a:r>
            <a:r>
              <a:rPr lang="el-GR" sz="1200" dirty="0" err="1">
                <a:solidFill>
                  <a:srgbClr val="103184"/>
                </a:solidFill>
              </a:rPr>
              <a:t>ηνιαία</a:t>
            </a:r>
            <a:r>
              <a:rPr lang="el-GR" sz="1200" dirty="0">
                <a:solidFill>
                  <a:srgbClr val="103184"/>
                </a:solidFill>
              </a:rPr>
              <a:t> χρηματοδότηση έναντι παραγωγικών αποτελεσμάτων</a:t>
            </a:r>
          </a:p>
          <a:p>
            <a:pPr marL="358775" indent="-171450">
              <a:buFont typeface="Arial" panose="020B0604020202020204" pitchFamily="34" charset="0"/>
              <a:buChar char="•"/>
            </a:pPr>
            <a:r>
              <a:rPr lang="el-GR" sz="1200" dirty="0">
                <a:solidFill>
                  <a:srgbClr val="103184"/>
                </a:solidFill>
              </a:rPr>
              <a:t>Σύγχρονο κανονισμό πωλήσεων με προμήθειες και </a:t>
            </a:r>
            <a:r>
              <a:rPr lang="en-US" sz="1200" dirty="0">
                <a:solidFill>
                  <a:srgbClr val="103184"/>
                </a:solidFill>
              </a:rPr>
              <a:t>bonus</a:t>
            </a:r>
            <a:endParaRPr lang="el-GR" sz="1200" dirty="0">
              <a:solidFill>
                <a:srgbClr val="103184"/>
              </a:solidFill>
            </a:endParaRPr>
          </a:p>
          <a:p>
            <a:pPr marL="358775" indent="-171450">
              <a:buFont typeface="Arial" panose="020B0604020202020204" pitchFamily="34" charset="0"/>
              <a:buChar char="•"/>
            </a:pPr>
            <a:r>
              <a:rPr lang="el-GR" sz="1200" dirty="0">
                <a:solidFill>
                  <a:srgbClr val="103184"/>
                </a:solidFill>
              </a:rPr>
              <a:t>Ομαδική </a:t>
            </a:r>
            <a:r>
              <a:rPr lang="el-GR" sz="1200" dirty="0" smtClean="0">
                <a:solidFill>
                  <a:srgbClr val="103184"/>
                </a:solidFill>
              </a:rPr>
              <a:t>ασφάλιση </a:t>
            </a:r>
            <a:r>
              <a:rPr lang="el-GR" sz="1200" dirty="0">
                <a:solidFill>
                  <a:srgbClr val="103184"/>
                </a:solidFill>
              </a:rPr>
              <a:t>και </a:t>
            </a:r>
            <a:r>
              <a:rPr lang="el-GR" sz="1200" dirty="0" smtClean="0">
                <a:solidFill>
                  <a:srgbClr val="103184"/>
                </a:solidFill>
              </a:rPr>
              <a:t>επαγγελματική αστική ευθύνη</a:t>
            </a:r>
            <a:endParaRPr lang="el-GR" sz="1200" dirty="0">
              <a:solidFill>
                <a:srgbClr val="103184"/>
              </a:solidFill>
            </a:endParaRPr>
          </a:p>
          <a:p>
            <a:pPr marL="358775" indent="-171450">
              <a:buFont typeface="Arial" panose="020B0604020202020204" pitchFamily="34" charset="0"/>
              <a:buChar char="•"/>
            </a:pPr>
            <a:r>
              <a:rPr lang="el-GR" sz="1200" dirty="0">
                <a:solidFill>
                  <a:srgbClr val="103184"/>
                </a:solidFill>
              </a:rPr>
              <a:t>Συνεχή εκπαίδευση και υποστήριξη </a:t>
            </a:r>
          </a:p>
          <a:p>
            <a:pPr marL="358775" indent="-171450">
              <a:buFont typeface="Arial" panose="020B0604020202020204" pitchFamily="34" charset="0"/>
              <a:buChar char="•"/>
            </a:pPr>
            <a:r>
              <a:rPr lang="el-GR" sz="1200" dirty="0" smtClean="0">
                <a:solidFill>
                  <a:srgbClr val="103184"/>
                </a:solidFill>
              </a:rPr>
              <a:t>Προοπτικές </a:t>
            </a:r>
            <a:r>
              <a:rPr lang="el-GR" sz="1200" dirty="0">
                <a:solidFill>
                  <a:srgbClr val="103184"/>
                </a:solidFill>
              </a:rPr>
              <a:t>εξέλιξης </a:t>
            </a:r>
          </a:p>
        </p:txBody>
      </p:sp>
      <p:sp>
        <p:nvSpPr>
          <p:cNvPr id="3" name="Footer Placeholder 2"/>
          <p:cNvSpPr>
            <a:spLocks noGrp="1"/>
          </p:cNvSpPr>
          <p:nvPr>
            <p:ph type="ftr" sz="quarter" idx="11"/>
            <p:custDataLst>
              <p:tags r:id="rId1"/>
            </p:custDataLst>
          </p:nvPr>
        </p:nvSpPr>
        <p:spPr/>
        <p:txBody>
          <a:bodyPr/>
          <a:lstStyle/>
          <a:p>
            <a:r>
              <a:rPr lang="el-GR" smtClean="0"/>
              <a:t>ΕΣΩΤΕΡΙΚΗΣ ΧΡΗΣΗΣ</a:t>
            </a:r>
            <a:endParaRPr lang="el-GR"/>
          </a:p>
        </p:txBody>
      </p:sp>
    </p:spTree>
    <p:extLst>
      <p:ext uri="{BB962C8B-B14F-4D97-AF65-F5344CB8AC3E}">
        <p14:creationId xmlns:p14="http://schemas.microsoft.com/office/powerpoint/2010/main" val="24885548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ΕΣΩΤΕΡΙΚΗΣ ΧΡΗΣΗΣ"/>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2060988c-cb97-4a2e-8657-11ff7f94c312" origin="userSelected">
  <element uid="904c2b61-1815-46c0-8471-8c6cd88063ea" value=""/>
  <element uid="2cf3c854-8651-489b-8bfb-2ae42107d7f5" value=""/>
</sisl>
</file>

<file path=customXml/itemProps1.xml><?xml version="1.0" encoding="utf-8"?>
<ds:datastoreItem xmlns:ds="http://schemas.openxmlformats.org/officeDocument/2006/customXml" ds:itemID="{8DD103DB-F55D-42CB-9D58-FC7E833C89B6}">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Office Theme</Template>
  <TotalTime>94</TotalTime>
  <Words>29</Words>
  <Application>Microsoft Office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1_Office Theme</vt:lpstr>
      <vt:lpstr>2_Office Theme</vt:lpstr>
      <vt:lpstr>PowerPoint Presentation</vt:lpstr>
      <vt:lpstr>PowerPoint Presentation</vt:lpstr>
    </vt:vector>
  </TitlesOfParts>
  <Company>AXA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Πρότυπο 1</dc:title>
  <dc:creator>Χρονοπούλου Αμαλία / Chronopoulou Amalia</dc:creator>
  <cp:lastModifiedBy>Σκιαδά Αικατερίνη / Skiada Aikaterini</cp:lastModifiedBy>
  <cp:revision>14</cp:revision>
  <dcterms:created xsi:type="dcterms:W3CDTF">2017-09-29T08:50:03Z</dcterms:created>
  <dcterms:modified xsi:type="dcterms:W3CDTF">2019-12-16T16:38:28Z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1de8c9b4-3b1f-4a61-ba7f-15c0befca628</vt:lpwstr>
  </property>
  <property fmtid="{D5CDD505-2E9C-101B-9397-08002B2CF9AE}" pid="3" name="bjSaver">
    <vt:lpwstr>tIQ6gnUpKVrj7KXsCdIGCAkuT8HzLFnY</vt:lpwstr>
  </property>
  <property fmtid="{D5CDD505-2E9C-101B-9397-08002B2CF9AE}" pid="4" name="bjDocumentLabelXML">
    <vt:lpwstr>&lt;?xml version="1.0" encoding="us-ascii"?&gt;&lt;sisl xmlns:xsi="http://www.w3.org/2001/XMLSchema-instance" xmlns:xsd="http://www.w3.org/2001/XMLSchema" sislVersion="0" policy="2060988c-cb97-4a2e-8657-11ff7f94c312" origin="userSelected" xmlns="http://www.boldonj</vt:lpwstr>
  </property>
  <property fmtid="{D5CDD505-2E9C-101B-9397-08002B2CF9AE}" pid="5" name="bjDocumentLabelXML-0">
    <vt:lpwstr>ames.com/2008/01/sie/internal/label"&gt;&lt;element uid="904c2b61-1815-46c0-8471-8c6cd88063ea" value="" /&gt;&lt;element uid="2cf3c854-8651-489b-8bfb-2ae42107d7f5" value="" /&gt;&lt;/sisl&gt;</vt:lpwstr>
  </property>
  <property fmtid="{D5CDD505-2E9C-101B-9397-08002B2CF9AE}" pid="6" name="bjDocumentSecurityLabel">
    <vt:lpwstr>ΕΣΩΤΕΡΙΚΗΣ ΧΡΗΣΗΣ</vt:lpwstr>
  </property>
  <property fmtid="{D5CDD505-2E9C-101B-9397-08002B2CF9AE}" pid="7" name="bjSlideMasterFooterText">
    <vt:lpwstr>ΕΣΩΤΕΡΙΚΗΣ ΧΡΗΣΗΣ</vt:lpwstr>
  </property>
</Properties>
</file>